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mf" ContentType="image/x-wmf"/>
  <Default Extension="wmv" ContentType="video/x-ms-wmv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notesSlides/notesSlide12.xml" ContentType="application/vnd.openxmlformats-officedocument.presentationml.notesSlide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notesSlides/notesSlide13.xml" ContentType="application/vnd.openxmlformats-officedocument.presentationml.notesSlide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5" r:id="rId4"/>
  </p:sldMasterIdLst>
  <p:notesMasterIdLst>
    <p:notesMasterId r:id="rId80"/>
  </p:notesMasterIdLst>
  <p:handoutMasterIdLst>
    <p:handoutMasterId r:id="rId81"/>
  </p:handoutMasterIdLst>
  <p:sldIdLst>
    <p:sldId id="537" r:id="rId5"/>
    <p:sldId id="591" r:id="rId6"/>
    <p:sldId id="592" r:id="rId7"/>
    <p:sldId id="593" r:id="rId8"/>
    <p:sldId id="538" r:id="rId9"/>
    <p:sldId id="258" r:id="rId10"/>
    <p:sldId id="569" r:id="rId11"/>
    <p:sldId id="489" r:id="rId12"/>
    <p:sldId id="515" r:id="rId13"/>
    <p:sldId id="539" r:id="rId14"/>
    <p:sldId id="520" r:id="rId15"/>
    <p:sldId id="494" r:id="rId16"/>
    <p:sldId id="541" r:id="rId17"/>
    <p:sldId id="547" r:id="rId18"/>
    <p:sldId id="441" r:id="rId19"/>
    <p:sldId id="585" r:id="rId20"/>
    <p:sldId id="584" r:id="rId21"/>
    <p:sldId id="570" r:id="rId22"/>
    <p:sldId id="543" r:id="rId23"/>
    <p:sldId id="556" r:id="rId24"/>
    <p:sldId id="493" r:id="rId25"/>
    <p:sldId id="544" r:id="rId26"/>
    <p:sldId id="557" r:id="rId27"/>
    <p:sldId id="546" r:id="rId28"/>
    <p:sldId id="453" r:id="rId29"/>
    <p:sldId id="586" r:id="rId30"/>
    <p:sldId id="587" r:id="rId31"/>
    <p:sldId id="549" r:id="rId32"/>
    <p:sldId id="551" r:id="rId33"/>
    <p:sldId id="490" r:id="rId34"/>
    <p:sldId id="447" r:id="rId35"/>
    <p:sldId id="452" r:id="rId36"/>
    <p:sldId id="571" r:id="rId37"/>
    <p:sldId id="550" r:id="rId38"/>
    <p:sldId id="481" r:id="rId39"/>
    <p:sldId id="572" r:id="rId40"/>
    <p:sldId id="578" r:id="rId41"/>
    <p:sldId id="579" r:id="rId42"/>
    <p:sldId id="580" r:id="rId43"/>
    <p:sldId id="581" r:id="rId44"/>
    <p:sldId id="573" r:id="rId45"/>
    <p:sldId id="436" r:id="rId46"/>
    <p:sldId id="458" r:id="rId47"/>
    <p:sldId id="588" r:id="rId48"/>
    <p:sldId id="597" r:id="rId49"/>
    <p:sldId id="598" r:id="rId50"/>
    <p:sldId id="599" r:id="rId51"/>
    <p:sldId id="594" r:id="rId52"/>
    <p:sldId id="574" r:id="rId53"/>
    <p:sldId id="521" r:id="rId54"/>
    <p:sldId id="590" r:id="rId55"/>
    <p:sldId id="529" r:id="rId56"/>
    <p:sldId id="552" r:id="rId57"/>
    <p:sldId id="459" r:id="rId58"/>
    <p:sldId id="491" r:id="rId59"/>
    <p:sldId id="562" r:id="rId60"/>
    <p:sldId id="460" r:id="rId61"/>
    <p:sldId id="463" r:id="rId62"/>
    <p:sldId id="575" r:id="rId63"/>
    <p:sldId id="461" r:id="rId64"/>
    <p:sldId id="553" r:id="rId65"/>
    <p:sldId id="522" r:id="rId66"/>
    <p:sldId id="523" r:id="rId67"/>
    <p:sldId id="530" r:id="rId68"/>
    <p:sldId id="535" r:id="rId69"/>
    <p:sldId id="582" r:id="rId70"/>
    <p:sldId id="576" r:id="rId71"/>
    <p:sldId id="583" r:id="rId72"/>
    <p:sldId id="527" r:id="rId73"/>
    <p:sldId id="577" r:id="rId74"/>
    <p:sldId id="528" r:id="rId75"/>
    <p:sldId id="595" r:id="rId76"/>
    <p:sldId id="596" r:id="rId77"/>
    <p:sldId id="531" r:id="rId78"/>
    <p:sldId id="533" r:id="rId79"/>
  </p:sldIdLst>
  <p:sldSz cx="12192000" cy="6858000"/>
  <p:notesSz cx="7315200" cy="9601200"/>
  <p:custDataLst>
    <p:tags r:id="rId82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189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377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566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754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5943" algn="l" defTabSz="914377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131" algn="l" defTabSz="914377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320" algn="l" defTabSz="914377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509" algn="l" defTabSz="914377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CC"/>
    <a:srgbClr val="CCFFCC"/>
    <a:srgbClr val="FFCCFF"/>
    <a:srgbClr val="FFCC99"/>
    <a:srgbClr val="99CCFF"/>
    <a:srgbClr val="008000"/>
    <a:srgbClr val="CC6600"/>
    <a:srgbClr val="996600"/>
    <a:srgbClr val="663300"/>
    <a:srgbClr val="2D2D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793" autoAdjust="0"/>
    <p:restoredTop sz="80567" autoAdjust="0"/>
  </p:normalViewPr>
  <p:slideViewPr>
    <p:cSldViewPr>
      <p:cViewPr varScale="1">
        <p:scale>
          <a:sx n="118" d="100"/>
          <a:sy n="118" d="100"/>
        </p:scale>
        <p:origin x="-312" y="-11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48" y="4393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viewProps" Target="viewProps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notesMaster" Target="notesMasters/notesMaster1.xml"/><Relationship Id="rId85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handoutMaster" Target="handoutMasters/handoutMaster1.xml"/><Relationship Id="rId86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61" Type="http://schemas.openxmlformats.org/officeDocument/2006/relationships/slide" Target="slides/slide57.xml"/><Relationship Id="rId82" Type="http://schemas.openxmlformats.org/officeDocument/2006/relationships/tags" Target="tags/tag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3427" y="0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9120172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3427" y="9120172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fld id="{F38672AD-12AE-4354-8ADE-1E86BC48CC2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02212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5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3427" y="0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506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57200" y="720725"/>
            <a:ext cx="64008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306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194" y="4561576"/>
            <a:ext cx="5852814" cy="43188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7306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9120172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6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427" y="9120172"/>
            <a:ext cx="3170138" cy="479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fld id="{684C7023-1648-4F51-874D-1B6680E39D2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83925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18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377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566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754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5943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Please retain proper</a:t>
            </a:r>
            <a:r>
              <a:rPr lang="en-US" baseline="0" dirty="0"/>
              <a:t> attribution, including the reference to </a:t>
            </a:r>
            <a:r>
              <a:rPr lang="en-US" baseline="0" dirty="0" err="1"/>
              <a:t>ai.berkeley.edu</a:t>
            </a:r>
            <a:r>
              <a:rPr lang="en-US" baseline="0" dirty="0"/>
              <a:t>.  </a:t>
            </a:r>
            <a:r>
              <a:rPr lang="en-US" baseline="0"/>
              <a:t>Thanks!</a:t>
            </a:r>
            <a:endParaRPr lang="en-US" sz="1200">
              <a:latin typeface="Calibri"/>
              <a:cs typeface="Calibri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3323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4710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>
                <a:latin typeface="Arial" charset="0"/>
              </a:rPr>
              <a:t>Notes: these images licensed from iStockphoto for UC Berkeley use.</a:t>
            </a:r>
          </a:p>
        </p:txBody>
      </p:sp>
      <p:sp>
        <p:nvSpPr>
          <p:cNvPr id="471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F0E0FD6-A987-4E1A-BCF4-7669DC860F72}" type="slidenum">
              <a:rPr lang="en-US" smtClean="0">
                <a:latin typeface="Arial" charset="0"/>
              </a:rPr>
              <a:pPr/>
              <a:t>29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85467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01A524C-0FE5-4D64-AE7F-8C8CC01270F0}" type="slidenum">
              <a:rPr lang="en-US" smtClean="0">
                <a:latin typeface="Arial" charset="0"/>
              </a:rPr>
              <a:pPr/>
              <a:t>30</a:t>
            </a:fld>
            <a:endParaRPr lang="en-US">
              <a:latin typeface="Arial" charset="0"/>
            </a:endParaRPr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924" y="4561576"/>
            <a:ext cx="5365352" cy="4318827"/>
          </a:xfrm>
          <a:noFill/>
          <a:ln/>
        </p:spPr>
        <p:txBody>
          <a:bodyPr/>
          <a:lstStyle/>
          <a:p>
            <a:pPr eaLnBrk="1" hangingPunct="1"/>
            <a:endParaRPr lang="en-US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13696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5427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Arial" charset="0"/>
            </a:endParaRPr>
          </a:p>
        </p:txBody>
      </p:sp>
      <p:sp>
        <p:nvSpPr>
          <p:cNvPr id="5427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19F9AF4-5B05-467D-A88D-11CD62E3A2C2}" type="slidenum">
              <a:rPr lang="en-US" smtClean="0">
                <a:latin typeface="Arial" charset="0"/>
              </a:rPr>
              <a:pPr/>
              <a:t>43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55680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5529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>
                <a:latin typeface="Arial" charset="0"/>
              </a:rPr>
              <a:t>Semi-lattice: x &lt;= y &lt;-&gt; x = x ^ y</a:t>
            </a:r>
          </a:p>
        </p:txBody>
      </p:sp>
      <p:sp>
        <p:nvSpPr>
          <p:cNvPr id="5530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2E49D97-3088-46C0-A5CF-C692DC2682E9}" type="slidenum">
              <a:rPr lang="en-US" smtClean="0">
                <a:latin typeface="Arial" charset="0"/>
              </a:rPr>
              <a:pPr/>
              <a:t>60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19704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4710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Arial" charset="0"/>
            </a:endParaRPr>
          </a:p>
        </p:txBody>
      </p:sp>
      <p:sp>
        <p:nvSpPr>
          <p:cNvPr id="471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F0E0FD6-A987-4E1A-BCF4-7669DC860F72}" type="slidenum">
              <a:rPr lang="en-US" smtClean="0">
                <a:latin typeface="Arial" charset="0"/>
              </a:rPr>
              <a:pPr/>
              <a:t>6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21337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4813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>
                <a:latin typeface="Arial" charset="0"/>
              </a:rPr>
              <a:t>Gates, W. and Papadimitriou, C., "Bounds for Sorting by Prefix Reversal.", Discrete Mathematics. 27, 47-57, 1979.</a:t>
            </a:r>
          </a:p>
          <a:p>
            <a:endParaRPr lang="en-US">
              <a:latin typeface="Arial" charset="0"/>
            </a:endParaRPr>
          </a:p>
        </p:txBody>
      </p:sp>
      <p:sp>
        <p:nvSpPr>
          <p:cNvPr id="481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E1D48C-6E2A-4EE0-9086-47A40D7FB81E}" type="slidenum">
              <a:rPr lang="en-US" smtClean="0">
                <a:latin typeface="Arial" charset="0"/>
              </a:rPr>
              <a:pPr/>
              <a:t>9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44578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4813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>
                <a:latin typeface="Arial" charset="0"/>
              </a:rPr>
              <a:t>Gates, W. and Papadimitriou, C., "Bounds for Sorting by Prefix Reversal.", Discrete Mathematics. 27, 47-57, 1979.</a:t>
            </a:r>
          </a:p>
          <a:p>
            <a:endParaRPr lang="en-US">
              <a:latin typeface="Arial" charset="0"/>
            </a:endParaRPr>
          </a:p>
        </p:txBody>
      </p:sp>
      <p:sp>
        <p:nvSpPr>
          <p:cNvPr id="481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E1D48C-6E2A-4EE0-9086-47A40D7FB81E}" type="slidenum">
              <a:rPr lang="en-US" smtClean="0">
                <a:latin typeface="Arial" charset="0"/>
              </a:rPr>
              <a:pPr/>
              <a:t>10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17591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4915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>
                <a:latin typeface="Arial" charset="0"/>
              </a:rPr>
              <a:t>A* expanded 8100 ; Path cost = 33</a:t>
            </a:r>
          </a:p>
          <a:p>
            <a:r>
              <a:rPr lang="en-US">
                <a:latin typeface="Arial" charset="0"/>
              </a:rPr>
              <a:t>UCS expanded 25263 . Path cost = 33</a:t>
            </a:r>
          </a:p>
          <a:p>
            <a:r>
              <a:rPr lang="en-US">
                <a:latin typeface="Arial" charset="0"/>
              </a:rPr>
              <a:t>Greedy expanded 10 . Path cost = 41</a:t>
            </a:r>
          </a:p>
          <a:p>
            <a:r>
              <a:rPr lang="en-US">
                <a:latin typeface="Arial" charset="0"/>
              </a:rPr>
              <a:t>[0, 7, 5, 3, 2, 1, 4, 6]</a:t>
            </a:r>
          </a:p>
          <a:p>
            <a:r>
              <a:rPr lang="en-US">
                <a:latin typeface="Arial" charset="0"/>
              </a:rPr>
              <a:t>(7, 0, 5, 3, 2, 1, 4, 6)</a:t>
            </a:r>
          </a:p>
          <a:p>
            <a:r>
              <a:rPr lang="en-US">
                <a:latin typeface="Arial" charset="0"/>
              </a:rPr>
              <a:t>(6, 4, 1, 2, 3, 5, 0, 7)</a:t>
            </a:r>
          </a:p>
          <a:p>
            <a:r>
              <a:rPr lang="en-US">
                <a:latin typeface="Arial" charset="0"/>
              </a:rPr>
              <a:t>(3, 2, 1, 4, 6, 5, 0, 7)</a:t>
            </a:r>
          </a:p>
          <a:p>
            <a:r>
              <a:rPr lang="en-US">
                <a:latin typeface="Arial" charset="0"/>
              </a:rPr>
              <a:t>(1, 2, 3, 4, 6, 5, 0, 7)</a:t>
            </a:r>
          </a:p>
          <a:p>
            <a:r>
              <a:rPr lang="en-US">
                <a:latin typeface="Arial" charset="0"/>
              </a:rPr>
              <a:t>(5, 6, 4, 3, 2, 1, 0, 7)</a:t>
            </a:r>
          </a:p>
          <a:p>
            <a:r>
              <a:rPr lang="en-US">
                <a:latin typeface="Arial" charset="0"/>
              </a:rPr>
              <a:t>(6, 5, 4, 3, 2, 1, 0, 7)</a:t>
            </a:r>
          </a:p>
          <a:p>
            <a:r>
              <a:rPr lang="en-US">
                <a:latin typeface="Arial" charset="0"/>
              </a:rPr>
              <a:t>(0, 1, 2, 3, 4, 5, 6, 7)</a:t>
            </a:r>
          </a:p>
        </p:txBody>
      </p:sp>
      <p:sp>
        <p:nvSpPr>
          <p:cNvPr id="4915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119D4EE-71CB-479F-AF32-9365A8F44758}" type="slidenum">
              <a:rPr lang="en-US" smtClean="0">
                <a:latin typeface="Arial" charset="0"/>
              </a:rPr>
              <a:pPr/>
              <a:t>11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86751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5017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>
                <a:latin typeface="Arial" charset="0"/>
              </a:rPr>
              <a:t>You know exactly where you came from and how you got there, but you have no idea where you’re going.  But, you’ll know it when you see it.</a:t>
            </a:r>
          </a:p>
        </p:txBody>
      </p:sp>
      <p:sp>
        <p:nvSpPr>
          <p:cNvPr id="5018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18C17AD-3C99-472D-9877-AC50EDB6C845}" type="slidenum">
              <a:rPr lang="en-US" smtClean="0">
                <a:latin typeface="Arial" charset="0"/>
              </a:rPr>
              <a:pPr/>
              <a:t>12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23238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2982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5120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>
                <a:latin typeface="Arial" charset="0"/>
              </a:rPr>
              <a:t>A* expanded 8100 ; Path cost = 33</a:t>
            </a:r>
          </a:p>
          <a:p>
            <a:r>
              <a:rPr lang="en-US">
                <a:latin typeface="Arial" charset="0"/>
              </a:rPr>
              <a:t>UCS expanded 25263 . Path cost = 33</a:t>
            </a:r>
          </a:p>
          <a:p>
            <a:r>
              <a:rPr lang="en-US">
                <a:latin typeface="Arial" charset="0"/>
              </a:rPr>
              <a:t>Greedy expanded 10 . Path cost = 41</a:t>
            </a:r>
          </a:p>
          <a:p>
            <a:r>
              <a:rPr lang="en-US">
                <a:latin typeface="Arial" charset="0"/>
              </a:rPr>
              <a:t>[0, 7, 5, 3, 2, 1, 4, 6]</a:t>
            </a:r>
          </a:p>
          <a:p>
            <a:r>
              <a:rPr lang="en-US">
                <a:latin typeface="Arial" charset="0"/>
              </a:rPr>
              <a:t>(7, 0, 5, 3, 2, 1, 4, 6)</a:t>
            </a:r>
          </a:p>
          <a:p>
            <a:r>
              <a:rPr lang="en-US">
                <a:latin typeface="Arial" charset="0"/>
              </a:rPr>
              <a:t>(6, 4, 1, 2, 3, 5, 0, 7)</a:t>
            </a:r>
          </a:p>
          <a:p>
            <a:r>
              <a:rPr lang="en-US">
                <a:latin typeface="Arial" charset="0"/>
              </a:rPr>
              <a:t>(3, 2, 1, 4, 6, 5, 0, 7)</a:t>
            </a:r>
          </a:p>
          <a:p>
            <a:r>
              <a:rPr lang="en-US">
                <a:latin typeface="Arial" charset="0"/>
              </a:rPr>
              <a:t>(1, 2, 3, 4, 6, 5, 0, 7)</a:t>
            </a:r>
          </a:p>
          <a:p>
            <a:r>
              <a:rPr lang="en-US">
                <a:latin typeface="Arial" charset="0"/>
              </a:rPr>
              <a:t>(5, 6, 4, 3, 2, 1, 0, 7)</a:t>
            </a:r>
          </a:p>
          <a:p>
            <a:r>
              <a:rPr lang="en-US">
                <a:latin typeface="Arial" charset="0"/>
              </a:rPr>
              <a:t>(6, 5, 4, 3, 2, 1, 0, 7)</a:t>
            </a:r>
          </a:p>
          <a:p>
            <a:r>
              <a:rPr lang="en-US">
                <a:latin typeface="Arial" charset="0"/>
              </a:rPr>
              <a:t>(0, 1, 2, 3, 4, 5, 6, 7)</a:t>
            </a:r>
          </a:p>
        </p:txBody>
      </p:sp>
      <p:sp>
        <p:nvSpPr>
          <p:cNvPr id="5120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ACDAF64-B086-440E-BFF9-B4CF7AA4786C}" type="slidenum">
              <a:rPr lang="en-US" smtClean="0">
                <a:latin typeface="Arial" charset="0"/>
              </a:rPr>
              <a:pPr/>
              <a:t>21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82177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5222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>
                <a:latin typeface="Arial" charset="0"/>
              </a:rPr>
              <a:t>For any search problem, you know the goal.  Now, you have an idea of how far away you are from the goal.</a:t>
            </a:r>
          </a:p>
        </p:txBody>
      </p:sp>
      <p:sp>
        <p:nvSpPr>
          <p:cNvPr id="5222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62CE179-B2C7-46EC-9538-A27EC550BBF7}" type="slidenum">
              <a:rPr lang="en-US" smtClean="0">
                <a:latin typeface="Arial" charset="0"/>
              </a:rPr>
              <a:pPr/>
              <a:t>25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63889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1044578"/>
            <a:ext cx="12192000" cy="14700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0" y="3657600"/>
            <a:ext cx="12192000" cy="15240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ADA559F-2ED3-42FB-97D7-7C336CEBC91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EB028D4-0D48-40B4-A2B4-AA16B583E8A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46581A5-8CD7-46EA-B6E3-B84F6F7DE5E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60AE4EA-EF72-4592-B966-0919EDBC0AD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78" indent="0">
              <a:buNone/>
              <a:defRPr sz="1900"/>
            </a:lvl2pPr>
            <a:lvl3pPr marL="914354" indent="0">
              <a:buNone/>
              <a:defRPr sz="1600"/>
            </a:lvl3pPr>
            <a:lvl4pPr marL="1371532" indent="0">
              <a:buNone/>
              <a:defRPr sz="1500"/>
            </a:lvl4pPr>
            <a:lvl5pPr marL="1828709" indent="0">
              <a:buNone/>
              <a:defRPr sz="1500"/>
            </a:lvl5pPr>
            <a:lvl6pPr marL="2285886" indent="0">
              <a:buNone/>
              <a:defRPr sz="1500"/>
            </a:lvl6pPr>
            <a:lvl7pPr marL="2743062" indent="0">
              <a:buNone/>
              <a:defRPr sz="1500"/>
            </a:lvl7pPr>
            <a:lvl8pPr marL="3200240" indent="0">
              <a:buNone/>
              <a:defRPr sz="1500"/>
            </a:lvl8pPr>
            <a:lvl9pPr marL="3657418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24D84D3-0B6F-43E9-96DD-B384A1346F0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E84CD15-A186-434C-A76C-E16FE73CAB10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2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9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2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9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B3F1A73-48D6-4B22-86A8-533683877D9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B8BE99A-4DC5-4CD3-AA5A-F0648462A66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17EAA6-40E0-4638-8426-274C359A2A1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1" y="273053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500"/>
            </a:lvl1pPr>
            <a:lvl2pPr marL="457178" indent="0">
              <a:buNone/>
              <a:defRPr sz="1200"/>
            </a:lvl2pPr>
            <a:lvl3pPr marL="914354" indent="0">
              <a:buNone/>
              <a:defRPr sz="11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2" indent="0">
              <a:buNone/>
              <a:defRPr sz="900"/>
            </a:lvl7pPr>
            <a:lvl8pPr marL="3200240" indent="0">
              <a:buNone/>
              <a:defRPr sz="900"/>
            </a:lvl8pPr>
            <a:lvl9pPr marL="3657418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B18C8E3-8727-4A80-8860-67A2C5A4D49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3"/>
          </a:xfrm>
        </p:spPr>
        <p:txBody>
          <a:bodyPr/>
          <a:lstStyle>
            <a:lvl1pPr marL="0" indent="0">
              <a:buNone/>
              <a:defRPr sz="1500"/>
            </a:lvl1pPr>
            <a:lvl2pPr marL="457178" indent="0">
              <a:buNone/>
              <a:defRPr sz="1200"/>
            </a:lvl2pPr>
            <a:lvl3pPr marL="914354" indent="0">
              <a:buNone/>
              <a:defRPr sz="11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2" indent="0">
              <a:buNone/>
              <a:defRPr sz="900"/>
            </a:lvl7pPr>
            <a:lvl8pPr marL="3200240" indent="0">
              <a:buNone/>
              <a:defRPr sz="900"/>
            </a:lvl8pPr>
            <a:lvl9pPr marL="3657418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6800F85-53AA-4CB9-B5F3-E0A7D91F134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-25400"/>
            <a:ext cx="12192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06400" y="1397001"/>
            <a:ext cx="11379200" cy="4729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algn="ctr"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pPr>
              <a:defRPr/>
            </a:pPr>
            <a:fld id="{7BFCCC65-4CBD-445E-A057-E1EE8E879751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4103" name="Rectangle 7"/>
          <p:cNvSpPr>
            <a:spLocks noChangeArrowheads="1"/>
          </p:cNvSpPr>
          <p:nvPr/>
        </p:nvSpPr>
        <p:spPr bwMode="auto">
          <a:xfrm>
            <a:off x="0" y="1031242"/>
            <a:ext cx="12192000" cy="60959"/>
          </a:xfrm>
          <a:prstGeom prst="rect">
            <a:avLst/>
          </a:prstGeom>
          <a:gradFill rotWithShape="1">
            <a:gsLst>
              <a:gs pos="0">
                <a:srgbClr val="0000CC"/>
              </a:gs>
              <a:gs pos="100000">
                <a:schemeClr val="tx1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1436" tIns="45718" rIns="91436" bIns="45718" anchor="ctr"/>
          <a:lstStyle/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6" r:id="rId1"/>
    <p:sldLayoutId id="2147483807" r:id="rId2"/>
    <p:sldLayoutId id="2147483808" r:id="rId3"/>
    <p:sldLayoutId id="2147483809" r:id="rId4"/>
    <p:sldLayoutId id="2147483810" r:id="rId5"/>
    <p:sldLayoutId id="2147483811" r:id="rId6"/>
    <p:sldLayoutId id="2147483812" r:id="rId7"/>
    <p:sldLayoutId id="2147483813" r:id="rId8"/>
    <p:sldLayoutId id="2147483814" r:id="rId9"/>
    <p:sldLayoutId id="2147483815" r:id="rId10"/>
    <p:sldLayoutId id="2147483816" r:id="rId1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itchFamily="34" charset="0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178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354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532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709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882" indent="-342882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3200">
          <a:solidFill>
            <a:schemeClr val="accent2"/>
          </a:solidFill>
          <a:latin typeface="Calibri" pitchFamily="34" charset="0"/>
          <a:ea typeface="+mn-ea"/>
          <a:cs typeface="+mn-cs"/>
        </a:defRPr>
      </a:lvl1pPr>
      <a:lvl2pPr marL="742913" indent="-285737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800">
          <a:solidFill>
            <a:schemeClr val="tx1"/>
          </a:solidFill>
          <a:latin typeface="Calibri" pitchFamily="34" charset="0"/>
        </a:defRPr>
      </a:lvl2pPr>
      <a:lvl3pPr marL="1142942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400">
          <a:solidFill>
            <a:schemeClr val="tx1"/>
          </a:solidFill>
          <a:latin typeface="Calibri" pitchFamily="34" charset="0"/>
        </a:defRPr>
      </a:lvl3pPr>
      <a:lvl4pPr marL="1600120" indent="-228589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4pPr>
      <a:lvl5pPr marL="2057298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5pPr>
      <a:lvl6pPr marL="2514474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971652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3428829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886006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pandagrader.com" TargetMode="Externa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w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w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wmf"/><Relationship Id="rId7" Type="http://schemas.openxmlformats.org/officeDocument/2006/relationships/image" Target="../media/image17.wm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wmf"/><Relationship Id="rId4" Type="http://schemas.openxmlformats.org/officeDocument/2006/relationships/image" Target="../media/image21.wm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2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14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34.png"/><Relationship Id="rId3" Type="http://schemas.openxmlformats.org/officeDocument/2006/relationships/tags" Target="../tags/tag8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38.png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tags" Target="../tags/tag11.xml"/><Relationship Id="rId11" Type="http://schemas.openxmlformats.org/officeDocument/2006/relationships/image" Target="../media/image33.png"/><Relationship Id="rId5" Type="http://schemas.openxmlformats.org/officeDocument/2006/relationships/tags" Target="../tags/tag10.xml"/><Relationship Id="rId10" Type="http://schemas.openxmlformats.org/officeDocument/2006/relationships/image" Target="../media/image37.png"/><Relationship Id="rId4" Type="http://schemas.openxmlformats.org/officeDocument/2006/relationships/tags" Target="../tags/tag9.xml"/><Relationship Id="rId9" Type="http://schemas.openxmlformats.org/officeDocument/2006/relationships/image" Target="../media/image36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tags" Target="../tags/tag14.xml"/><Relationship Id="rId7" Type="http://schemas.openxmlformats.org/officeDocument/2006/relationships/image" Target="../media/image39.png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34.png"/><Relationship Id="rId5" Type="http://schemas.openxmlformats.org/officeDocument/2006/relationships/tags" Target="../tags/tag16.xml"/><Relationship Id="rId10" Type="http://schemas.openxmlformats.org/officeDocument/2006/relationships/image" Target="../media/image33.png"/><Relationship Id="rId4" Type="http://schemas.openxmlformats.org/officeDocument/2006/relationships/tags" Target="../tags/tag15.xml"/><Relationship Id="rId9" Type="http://schemas.openxmlformats.org/officeDocument/2006/relationships/image" Target="../media/image3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tags" Target="../tags/tag19.xml"/><Relationship Id="rId7" Type="http://schemas.openxmlformats.org/officeDocument/2006/relationships/image" Target="../media/image37.png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image" Target="../media/image41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0.xml"/><Relationship Id="rId9" Type="http://schemas.openxmlformats.org/officeDocument/2006/relationships/image" Target="../media/image34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1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1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jpe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wmv"/><Relationship Id="rId1" Type="http://schemas.microsoft.com/office/2007/relationships/media" Target="../media/media7.wmv"/><Relationship Id="rId4" Type="http://schemas.openxmlformats.org/officeDocument/2006/relationships/image" Target="../media/image4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8.wmv"/><Relationship Id="rId1" Type="http://schemas.microsoft.com/office/2007/relationships/media" Target="../media/media8.wmv"/><Relationship Id="rId4" Type="http://schemas.openxmlformats.org/officeDocument/2006/relationships/image" Target="../media/image47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tags" Target="../tags/tag28.xml"/><Relationship Id="rId13" Type="http://schemas.openxmlformats.org/officeDocument/2006/relationships/image" Target="../media/image57.png"/><Relationship Id="rId18" Type="http://schemas.openxmlformats.org/officeDocument/2006/relationships/image" Target="../media/image62.png"/><Relationship Id="rId3" Type="http://schemas.openxmlformats.org/officeDocument/2006/relationships/tags" Target="../tags/tag23.xml"/><Relationship Id="rId7" Type="http://schemas.openxmlformats.org/officeDocument/2006/relationships/tags" Target="../tags/tag27.xml"/><Relationship Id="rId12" Type="http://schemas.openxmlformats.org/officeDocument/2006/relationships/image" Target="../media/image56.png"/><Relationship Id="rId17" Type="http://schemas.openxmlformats.org/officeDocument/2006/relationships/image" Target="../media/image61.png"/><Relationship Id="rId2" Type="http://schemas.openxmlformats.org/officeDocument/2006/relationships/tags" Target="../tags/tag22.xml"/><Relationship Id="rId16" Type="http://schemas.openxmlformats.org/officeDocument/2006/relationships/image" Target="../media/image60.png"/><Relationship Id="rId1" Type="http://schemas.openxmlformats.org/officeDocument/2006/relationships/tags" Target="../tags/tag21.xml"/><Relationship Id="rId6" Type="http://schemas.openxmlformats.org/officeDocument/2006/relationships/tags" Target="../tags/tag26.xml"/><Relationship Id="rId11" Type="http://schemas.openxmlformats.org/officeDocument/2006/relationships/image" Target="../media/image55.png"/><Relationship Id="rId5" Type="http://schemas.openxmlformats.org/officeDocument/2006/relationships/tags" Target="../tags/tag25.xml"/><Relationship Id="rId15" Type="http://schemas.openxmlformats.org/officeDocument/2006/relationships/image" Target="../media/image59.png"/><Relationship Id="rId10" Type="http://schemas.openxmlformats.org/officeDocument/2006/relationships/notesSlide" Target="../notesSlides/notesSlide13.xml"/><Relationship Id="rId4" Type="http://schemas.openxmlformats.org/officeDocument/2006/relationships/tags" Target="../tags/tag24.xml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58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wmf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tags" Target="../tags/tag31.xml"/><Relationship Id="rId7" Type="http://schemas.openxmlformats.org/officeDocument/2006/relationships/image" Target="../media/image37.png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72.png"/><Relationship Id="rId5" Type="http://schemas.openxmlformats.org/officeDocument/2006/relationships/tags" Target="../tags/tag33.xml"/><Relationship Id="rId10" Type="http://schemas.openxmlformats.org/officeDocument/2006/relationships/image" Target="../media/image71.png"/><Relationship Id="rId4" Type="http://schemas.openxmlformats.org/officeDocument/2006/relationships/tags" Target="../tags/tag32.xml"/><Relationship Id="rId9" Type="http://schemas.openxmlformats.org/officeDocument/2006/relationships/image" Target="../media/image7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Announcements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idx="1"/>
          </p:nvPr>
        </p:nvSpPr>
        <p:spPr>
          <a:xfrm>
            <a:off x="1828800" y="1295400"/>
            <a:ext cx="9067800" cy="5064125"/>
          </a:xfrm>
        </p:spPr>
        <p:txBody>
          <a:bodyPr/>
          <a:lstStyle/>
          <a:p>
            <a:pPr eaLnBrk="1" hangingPunct="1"/>
            <a:r>
              <a:rPr lang="en-US" sz="2400" dirty="0"/>
              <a:t>Homework 1: Search</a:t>
            </a:r>
          </a:p>
          <a:p>
            <a:pPr lvl="1"/>
            <a:r>
              <a:rPr lang="en-US" sz="2000" dirty="0"/>
              <a:t>Has been released!  Part I AND Part II due Monday, 2/3, at 11:59pm.</a:t>
            </a:r>
          </a:p>
          <a:p>
            <a:pPr lvl="1"/>
            <a:r>
              <a:rPr lang="en-US" sz="2000" dirty="0"/>
              <a:t>Part I through </a:t>
            </a:r>
            <a:r>
              <a:rPr lang="en-US" sz="2000" dirty="0" err="1"/>
              <a:t>edX</a:t>
            </a:r>
            <a:r>
              <a:rPr lang="en-US" sz="2000" dirty="0"/>
              <a:t> – online, instant grading, submit as often as you like.</a:t>
            </a:r>
          </a:p>
          <a:p>
            <a:pPr lvl="1"/>
            <a:r>
              <a:rPr lang="en-US" sz="2000" dirty="0"/>
              <a:t>Part II through </a:t>
            </a:r>
            <a:r>
              <a:rPr lang="en-US" sz="2000" dirty="0">
                <a:hlinkClick r:id="rId2"/>
              </a:rPr>
              <a:t>www.pandagrader.com</a:t>
            </a:r>
            <a:r>
              <a:rPr lang="en-US" sz="2000" dirty="0"/>
              <a:t> -- submit </a:t>
            </a:r>
            <a:r>
              <a:rPr lang="en-US" sz="2000" dirty="0" err="1"/>
              <a:t>pdf</a:t>
            </a:r>
            <a:endParaRPr lang="en-US" sz="2000" dirty="0"/>
          </a:p>
          <a:p>
            <a:pPr lvl="3"/>
            <a:endParaRPr lang="en-US" sz="1200" dirty="0"/>
          </a:p>
          <a:p>
            <a:pPr eaLnBrk="1" hangingPunct="1"/>
            <a:r>
              <a:rPr lang="en-US" sz="2400" dirty="0"/>
              <a:t>Project 1: Search</a:t>
            </a:r>
          </a:p>
          <a:p>
            <a:pPr lvl="1" eaLnBrk="1" hangingPunct="1"/>
            <a:r>
              <a:rPr lang="en-US" sz="2000" dirty="0"/>
              <a:t>Will be released soon!  Due Friday 2/7 at 5pm.</a:t>
            </a:r>
          </a:p>
          <a:p>
            <a:pPr lvl="1" eaLnBrk="1" hangingPunct="1"/>
            <a:r>
              <a:rPr lang="en-US" sz="2000" dirty="0"/>
              <a:t>Start early and ask questions.  It’s longer than most!</a:t>
            </a:r>
          </a:p>
          <a:p>
            <a:pPr lvl="3"/>
            <a:endParaRPr lang="en-US" sz="1200" dirty="0"/>
          </a:p>
          <a:p>
            <a:pPr eaLnBrk="1" hangingPunct="1"/>
            <a:r>
              <a:rPr lang="en-US" sz="2400" dirty="0"/>
              <a:t>Sections</a:t>
            </a:r>
          </a:p>
          <a:p>
            <a:pPr lvl="1"/>
            <a:r>
              <a:rPr lang="en-US" sz="2000" dirty="0"/>
              <a:t>You can go to any, but have priority in your own.</a:t>
            </a:r>
          </a:p>
          <a:p>
            <a:pPr lvl="4"/>
            <a:endParaRPr lang="en-US" sz="1200" dirty="0"/>
          </a:p>
          <a:p>
            <a:r>
              <a:rPr lang="en-US" sz="2400" dirty="0"/>
              <a:t>Exam preferences / conflicts</a:t>
            </a:r>
          </a:p>
          <a:p>
            <a:pPr lvl="1"/>
            <a:r>
              <a:rPr lang="en-US" sz="2000" dirty="0"/>
              <a:t>Please fill out the survey form (link on Piazza)</a:t>
            </a:r>
          </a:p>
          <a:p>
            <a:pPr lvl="1"/>
            <a:r>
              <a:rPr lang="en-US" sz="2000" dirty="0"/>
              <a:t>Due tonight!</a:t>
            </a:r>
          </a:p>
          <a:p>
            <a:pPr eaLnBrk="1" hangingPunct="1"/>
            <a:endParaRPr lang="en-US" sz="2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76600" y="2133891"/>
            <a:ext cx="5493904" cy="28283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1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Example: Pancake Problem</a:t>
            </a:r>
          </a:p>
        </p:txBody>
      </p:sp>
      <p:pic>
        <p:nvPicPr>
          <p:cNvPr id="62466" name="Picture 2" descr="Z:\Shared with PC\gates_pancake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073275" y="1524000"/>
            <a:ext cx="8137525" cy="434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/>
                <a:cs typeface="Calibri"/>
              </a:rPr>
              <a:t>Example: Pancake Problem</a:t>
            </a: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3184526" y="2501900"/>
            <a:ext cx="495300" cy="0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3113088" y="2598738"/>
            <a:ext cx="636587" cy="0"/>
          </a:xfrm>
          <a:prstGeom prst="line">
            <a:avLst/>
          </a:prstGeom>
          <a:ln w="381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2936875" y="2403476"/>
            <a:ext cx="1025525" cy="1587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3043238" y="2693988"/>
            <a:ext cx="812800" cy="1588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3128964" y="3727451"/>
            <a:ext cx="636587" cy="1587"/>
          </a:xfrm>
          <a:prstGeom prst="line">
            <a:avLst/>
          </a:prstGeom>
          <a:ln w="381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3200401" y="3533775"/>
            <a:ext cx="495300" cy="0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2952751" y="3630612"/>
            <a:ext cx="1025525" cy="0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3059114" y="3822700"/>
            <a:ext cx="812800" cy="1587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5075239" y="2271713"/>
            <a:ext cx="1025525" cy="1588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5322889" y="2174875"/>
            <a:ext cx="495300" cy="0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5251450" y="2078038"/>
            <a:ext cx="636588" cy="0"/>
          </a:xfrm>
          <a:prstGeom prst="line">
            <a:avLst/>
          </a:prstGeom>
          <a:ln w="381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5181600" y="1981200"/>
            <a:ext cx="812800" cy="1587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207" name="Group 81"/>
          <p:cNvGrpSpPr>
            <a:grpSpLocks/>
          </p:cNvGrpSpPr>
          <p:nvPr/>
        </p:nvGrpSpPr>
        <p:grpSpPr bwMode="auto">
          <a:xfrm flipV="1">
            <a:off x="2251075" y="4689476"/>
            <a:ext cx="1025525" cy="195263"/>
            <a:chOff x="914400" y="6033654"/>
            <a:chExt cx="1025380" cy="194975"/>
          </a:xfrm>
        </p:grpSpPr>
        <p:cxnSp>
          <p:nvCxnSpPr>
            <p:cNvPr id="45" name="Straight Connector 44"/>
            <p:cNvCxnSpPr/>
            <p:nvPr/>
          </p:nvCxnSpPr>
          <p:spPr>
            <a:xfrm flipV="1">
              <a:off x="1090588" y="6227044"/>
              <a:ext cx="636497" cy="1585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>
              <a:off x="1162015" y="6033654"/>
              <a:ext cx="495230" cy="1585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>
              <a:off x="914400" y="6130349"/>
              <a:ext cx="1025380" cy="1586"/>
            </a:xfrm>
            <a:prstGeom prst="line">
              <a:avLst/>
            </a:prstGeom>
            <a:ln w="38100">
              <a:solidFill>
                <a:srgbClr val="6633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38" name="Straight Connector 37"/>
          <p:cNvCxnSpPr/>
          <p:nvPr/>
        </p:nvCxnSpPr>
        <p:spPr>
          <a:xfrm flipV="1">
            <a:off x="2357438" y="4979988"/>
            <a:ext cx="812800" cy="1588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209" name="Group 87"/>
          <p:cNvGrpSpPr>
            <a:grpSpLocks/>
          </p:cNvGrpSpPr>
          <p:nvPr/>
        </p:nvGrpSpPr>
        <p:grpSpPr bwMode="auto">
          <a:xfrm flipV="1">
            <a:off x="4232275" y="4357688"/>
            <a:ext cx="1025525" cy="290513"/>
            <a:chOff x="2175020" y="6019800"/>
            <a:chExt cx="1025380" cy="290946"/>
          </a:xfrm>
        </p:grpSpPr>
        <p:grpSp>
          <p:nvGrpSpPr>
            <p:cNvPr id="8281" name="Group 82"/>
            <p:cNvGrpSpPr>
              <a:grpSpLocks/>
            </p:cNvGrpSpPr>
            <p:nvPr/>
          </p:nvGrpSpPr>
          <p:grpSpPr bwMode="auto">
            <a:xfrm>
              <a:off x="2175020" y="6019800"/>
              <a:ext cx="1025380" cy="194975"/>
              <a:chOff x="914400" y="6033654"/>
              <a:chExt cx="1025380" cy="194975"/>
            </a:xfrm>
          </p:grpSpPr>
          <p:cxnSp>
            <p:nvCxnSpPr>
              <p:cNvPr id="42" name="Straight Connector 41"/>
              <p:cNvCxnSpPr/>
              <p:nvPr/>
            </p:nvCxnSpPr>
            <p:spPr>
              <a:xfrm flipV="1">
                <a:off x="1090588" y="6227617"/>
                <a:ext cx="636497" cy="1590"/>
              </a:xfrm>
              <a:prstGeom prst="line">
                <a:avLst/>
              </a:prstGeom>
              <a:ln w="38100">
                <a:solidFill>
                  <a:srgbClr val="CC66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>
              <a:xfrm>
                <a:off x="1162015" y="6033654"/>
                <a:ext cx="495230" cy="1590"/>
              </a:xfrm>
              <a:prstGeom prst="line">
                <a:avLst/>
              </a:prstGeom>
              <a:ln w="38100">
                <a:solidFill>
                  <a:srgbClr val="CC99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>
              <a:xfrm>
                <a:off x="914400" y="6130636"/>
                <a:ext cx="1025380" cy="1589"/>
              </a:xfrm>
              <a:prstGeom prst="line">
                <a:avLst/>
              </a:prstGeom>
              <a:ln w="38100">
                <a:solidFill>
                  <a:srgbClr val="6633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41" name="Straight Connector 40"/>
            <p:cNvCxnSpPr/>
            <p:nvPr/>
          </p:nvCxnSpPr>
          <p:spPr>
            <a:xfrm flipV="1">
              <a:off x="2281368" y="6309156"/>
              <a:ext cx="812685" cy="1590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52" name="Straight Connector 51"/>
          <p:cNvCxnSpPr/>
          <p:nvPr/>
        </p:nvCxnSpPr>
        <p:spPr>
          <a:xfrm>
            <a:off x="9032875" y="4191000"/>
            <a:ext cx="1025525" cy="0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V="1">
            <a:off x="9280526" y="3900488"/>
            <a:ext cx="495300" cy="1588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V="1">
            <a:off x="9209088" y="3997326"/>
            <a:ext cx="636587" cy="1587"/>
          </a:xfrm>
          <a:prstGeom prst="line">
            <a:avLst/>
          </a:prstGeom>
          <a:ln w="381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V="1">
            <a:off x="9139238" y="4094162"/>
            <a:ext cx="812800" cy="0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5029201" y="3594100"/>
            <a:ext cx="1025525" cy="1587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5276850" y="3497262"/>
            <a:ext cx="495300" cy="1588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216" name="Group 94"/>
          <p:cNvGrpSpPr>
            <a:grpSpLocks/>
          </p:cNvGrpSpPr>
          <p:nvPr/>
        </p:nvGrpSpPr>
        <p:grpSpPr bwMode="auto">
          <a:xfrm flipV="1">
            <a:off x="5135563" y="3305175"/>
            <a:ext cx="812800" cy="96837"/>
            <a:chOff x="6278274" y="6096000"/>
            <a:chExt cx="813233" cy="96982"/>
          </a:xfrm>
        </p:grpSpPr>
        <p:cxnSp>
          <p:nvCxnSpPr>
            <p:cNvPr id="59" name="Straight Connector 58"/>
            <p:cNvCxnSpPr/>
            <p:nvPr/>
          </p:nvCxnSpPr>
          <p:spPr>
            <a:xfrm>
              <a:off x="6349749" y="6191393"/>
              <a:ext cx="635338" cy="1589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6278274" y="6096000"/>
              <a:ext cx="813233" cy="1589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63" name="Straight Arrow Connector 62"/>
          <p:cNvCxnSpPr/>
          <p:nvPr/>
        </p:nvCxnSpPr>
        <p:spPr>
          <a:xfrm rot="10800000" flipV="1">
            <a:off x="4114800" y="2300287"/>
            <a:ext cx="574675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 rot="5400000" flipH="1" flipV="1">
            <a:off x="3203575" y="3127375"/>
            <a:ext cx="533400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 flipV="1">
            <a:off x="2860675" y="4003675"/>
            <a:ext cx="609600" cy="4572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 rot="10800000">
            <a:off x="3886200" y="4052887"/>
            <a:ext cx="3048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 flipV="1">
            <a:off x="5505450" y="5499100"/>
            <a:ext cx="495300" cy="1587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222" name="Group 80"/>
          <p:cNvGrpSpPr>
            <a:grpSpLocks/>
          </p:cNvGrpSpPr>
          <p:nvPr/>
        </p:nvGrpSpPr>
        <p:grpSpPr bwMode="auto">
          <a:xfrm flipV="1">
            <a:off x="5257801" y="5210176"/>
            <a:ext cx="1025525" cy="193675"/>
            <a:chOff x="3200400" y="5791200"/>
            <a:chExt cx="1025380" cy="193964"/>
          </a:xfrm>
        </p:grpSpPr>
        <p:cxnSp>
          <p:nvCxnSpPr>
            <p:cNvPr id="78" name="Straight Connector 77"/>
            <p:cNvCxnSpPr/>
            <p:nvPr/>
          </p:nvCxnSpPr>
          <p:spPr>
            <a:xfrm>
              <a:off x="3376588" y="5886592"/>
              <a:ext cx="636497" cy="1590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 flipV="1">
              <a:off x="3200400" y="5983575"/>
              <a:ext cx="1025380" cy="1589"/>
            </a:xfrm>
            <a:prstGeom prst="line">
              <a:avLst/>
            </a:prstGeom>
            <a:ln w="38100">
              <a:solidFill>
                <a:srgbClr val="6633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>
              <a:off x="3306748" y="5791200"/>
              <a:ext cx="812685" cy="1590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84" name="Straight Connector 83"/>
          <p:cNvCxnSpPr/>
          <p:nvPr/>
        </p:nvCxnSpPr>
        <p:spPr>
          <a:xfrm flipV="1">
            <a:off x="2422526" y="5799138"/>
            <a:ext cx="495300" cy="0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224" name="Group 86"/>
          <p:cNvGrpSpPr>
            <a:grpSpLocks/>
          </p:cNvGrpSpPr>
          <p:nvPr/>
        </p:nvGrpSpPr>
        <p:grpSpPr bwMode="auto">
          <a:xfrm flipV="1">
            <a:off x="2174875" y="5603876"/>
            <a:ext cx="1025525" cy="98425"/>
            <a:chOff x="1752600" y="5562600"/>
            <a:chExt cx="1025380" cy="97993"/>
          </a:xfrm>
        </p:grpSpPr>
        <p:cxnSp>
          <p:nvCxnSpPr>
            <p:cNvPr id="83" name="Straight Connector 82"/>
            <p:cNvCxnSpPr/>
            <p:nvPr/>
          </p:nvCxnSpPr>
          <p:spPr>
            <a:xfrm>
              <a:off x="1928788" y="5562600"/>
              <a:ext cx="636497" cy="1581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/>
          </p:nvCxnSpPr>
          <p:spPr>
            <a:xfrm flipV="1">
              <a:off x="1752600" y="5659013"/>
              <a:ext cx="1025380" cy="1580"/>
            </a:xfrm>
            <a:prstGeom prst="line">
              <a:avLst/>
            </a:prstGeom>
            <a:ln w="38100">
              <a:solidFill>
                <a:srgbClr val="6633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86" name="Straight Connector 85"/>
          <p:cNvCxnSpPr/>
          <p:nvPr/>
        </p:nvCxnSpPr>
        <p:spPr>
          <a:xfrm flipV="1">
            <a:off x="2281238" y="5894388"/>
            <a:ext cx="812800" cy="1588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226" name="Group 92"/>
          <p:cNvGrpSpPr>
            <a:grpSpLocks/>
          </p:cNvGrpSpPr>
          <p:nvPr/>
        </p:nvGrpSpPr>
        <p:grpSpPr bwMode="auto">
          <a:xfrm flipV="1">
            <a:off x="3663951" y="5972175"/>
            <a:ext cx="1025525" cy="290512"/>
            <a:chOff x="2479820" y="6019800"/>
            <a:chExt cx="1025380" cy="290946"/>
          </a:xfrm>
        </p:grpSpPr>
        <p:cxnSp>
          <p:nvCxnSpPr>
            <p:cNvPr id="88" name="Straight Connector 87"/>
            <p:cNvCxnSpPr/>
            <p:nvPr/>
          </p:nvCxnSpPr>
          <p:spPr>
            <a:xfrm flipV="1">
              <a:off x="2727435" y="6213764"/>
              <a:ext cx="495230" cy="1589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8270" name="Group 88"/>
            <p:cNvGrpSpPr>
              <a:grpSpLocks/>
            </p:cNvGrpSpPr>
            <p:nvPr/>
          </p:nvGrpSpPr>
          <p:grpSpPr bwMode="auto">
            <a:xfrm flipV="1">
              <a:off x="2479820" y="6019800"/>
              <a:ext cx="1025380" cy="97993"/>
              <a:chOff x="1752600" y="5562600"/>
              <a:chExt cx="1025380" cy="97993"/>
            </a:xfrm>
          </p:grpSpPr>
          <p:cxnSp>
            <p:nvCxnSpPr>
              <p:cNvPr id="90" name="Straight Connector 89"/>
              <p:cNvCxnSpPr/>
              <p:nvPr/>
            </p:nvCxnSpPr>
            <p:spPr>
              <a:xfrm>
                <a:off x="1928788" y="5562021"/>
                <a:ext cx="636497" cy="1590"/>
              </a:xfrm>
              <a:prstGeom prst="line">
                <a:avLst/>
              </a:prstGeom>
              <a:ln w="38100">
                <a:solidFill>
                  <a:srgbClr val="CC66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/>
            </p:nvCxnSpPr>
            <p:spPr>
              <a:xfrm flipV="1">
                <a:off x="1752600" y="5659004"/>
                <a:ext cx="1025380" cy="1589"/>
              </a:xfrm>
              <a:prstGeom prst="line">
                <a:avLst/>
              </a:prstGeom>
              <a:ln w="38100">
                <a:solidFill>
                  <a:srgbClr val="6633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92" name="Straight Connector 91"/>
            <p:cNvCxnSpPr/>
            <p:nvPr/>
          </p:nvCxnSpPr>
          <p:spPr>
            <a:xfrm flipV="1">
              <a:off x="2586168" y="6309157"/>
              <a:ext cx="812685" cy="1589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227" name="Group 98"/>
          <p:cNvGrpSpPr>
            <a:grpSpLocks/>
          </p:cNvGrpSpPr>
          <p:nvPr/>
        </p:nvGrpSpPr>
        <p:grpSpPr bwMode="auto">
          <a:xfrm flipV="1">
            <a:off x="6858001" y="3824288"/>
            <a:ext cx="1025525" cy="290513"/>
            <a:chOff x="4267200" y="5119254"/>
            <a:chExt cx="1025380" cy="290946"/>
          </a:xfrm>
        </p:grpSpPr>
        <p:cxnSp>
          <p:nvCxnSpPr>
            <p:cNvPr id="94" name="Straight Connector 93"/>
            <p:cNvCxnSpPr/>
            <p:nvPr/>
          </p:nvCxnSpPr>
          <p:spPr>
            <a:xfrm flipV="1">
              <a:off x="4514815" y="5408610"/>
              <a:ext cx="495230" cy="1590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8265" name="Group 94"/>
            <p:cNvGrpSpPr>
              <a:grpSpLocks/>
            </p:cNvGrpSpPr>
            <p:nvPr/>
          </p:nvGrpSpPr>
          <p:grpSpPr bwMode="auto">
            <a:xfrm flipV="1">
              <a:off x="4267200" y="5119254"/>
              <a:ext cx="1025380" cy="193964"/>
              <a:chOff x="3200400" y="5791200"/>
              <a:chExt cx="1025380" cy="193964"/>
            </a:xfrm>
          </p:grpSpPr>
          <p:cxnSp>
            <p:nvCxnSpPr>
              <p:cNvPr id="96" name="Straight Connector 95"/>
              <p:cNvCxnSpPr/>
              <p:nvPr/>
            </p:nvCxnSpPr>
            <p:spPr>
              <a:xfrm>
                <a:off x="3376588" y="5886592"/>
                <a:ext cx="636497" cy="1589"/>
              </a:xfrm>
              <a:prstGeom prst="line">
                <a:avLst/>
              </a:prstGeom>
              <a:ln w="38100">
                <a:solidFill>
                  <a:srgbClr val="CC66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/>
            </p:nvCxnSpPr>
            <p:spPr>
              <a:xfrm flipV="1">
                <a:off x="3200400" y="5983574"/>
                <a:ext cx="1025380" cy="1590"/>
              </a:xfrm>
              <a:prstGeom prst="line">
                <a:avLst/>
              </a:prstGeom>
              <a:ln w="38100">
                <a:solidFill>
                  <a:srgbClr val="6633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/>
            </p:nvCxnSpPr>
            <p:spPr>
              <a:xfrm>
                <a:off x="3306748" y="5791200"/>
                <a:ext cx="812685" cy="1589"/>
              </a:xfrm>
              <a:prstGeom prst="line">
                <a:avLst/>
              </a:prstGeom>
              <a:ln w="38100">
                <a:solidFill>
                  <a:srgbClr val="9966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06" name="Straight Connector 105"/>
          <p:cNvCxnSpPr/>
          <p:nvPr/>
        </p:nvCxnSpPr>
        <p:spPr>
          <a:xfrm flipV="1">
            <a:off x="8118475" y="5943600"/>
            <a:ext cx="1025525" cy="0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229" name="Group 106"/>
          <p:cNvGrpSpPr>
            <a:grpSpLocks/>
          </p:cNvGrpSpPr>
          <p:nvPr/>
        </p:nvGrpSpPr>
        <p:grpSpPr bwMode="auto">
          <a:xfrm flipV="1">
            <a:off x="8224838" y="5653088"/>
            <a:ext cx="812800" cy="193675"/>
            <a:chOff x="4338494" y="6019800"/>
            <a:chExt cx="813233" cy="193964"/>
          </a:xfrm>
        </p:grpSpPr>
        <p:cxnSp>
          <p:nvCxnSpPr>
            <p:cNvPr id="102" name="Straight Connector 101"/>
            <p:cNvCxnSpPr/>
            <p:nvPr/>
          </p:nvCxnSpPr>
          <p:spPr>
            <a:xfrm>
              <a:off x="4479856" y="6115192"/>
              <a:ext cx="495564" cy="1589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/>
          </p:nvCxnSpPr>
          <p:spPr>
            <a:xfrm>
              <a:off x="4409969" y="6212174"/>
              <a:ext cx="635338" cy="1590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/>
          </p:nvCxnSpPr>
          <p:spPr>
            <a:xfrm>
              <a:off x="4338494" y="6019800"/>
              <a:ext cx="813233" cy="1589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10" name="Straight Arrow Connector 109"/>
          <p:cNvCxnSpPr/>
          <p:nvPr/>
        </p:nvCxnSpPr>
        <p:spPr>
          <a:xfrm rot="5400000" flipH="1" flipV="1">
            <a:off x="2590007" y="5272882"/>
            <a:ext cx="304800" cy="158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/>
          <p:nvPr/>
        </p:nvCxnSpPr>
        <p:spPr>
          <a:xfrm rot="10800000">
            <a:off x="3276600" y="5729287"/>
            <a:ext cx="3810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5" name="Straight Arrow Connector 114"/>
          <p:cNvCxnSpPr/>
          <p:nvPr/>
        </p:nvCxnSpPr>
        <p:spPr>
          <a:xfrm rot="10800000" flipV="1">
            <a:off x="4724400" y="5805487"/>
            <a:ext cx="29718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/>
          <p:nvPr/>
        </p:nvCxnSpPr>
        <p:spPr>
          <a:xfrm rot="10800000">
            <a:off x="5105400" y="4814887"/>
            <a:ext cx="3048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0" name="Straight Arrow Connector 119"/>
          <p:cNvCxnSpPr/>
          <p:nvPr/>
        </p:nvCxnSpPr>
        <p:spPr>
          <a:xfrm rot="10800000" flipV="1">
            <a:off x="5867400" y="4281487"/>
            <a:ext cx="914400" cy="6858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/>
          <p:nvPr/>
        </p:nvCxnSpPr>
        <p:spPr>
          <a:xfrm>
            <a:off x="6213475" y="3367087"/>
            <a:ext cx="762000" cy="3048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4" name="Straight Arrow Connector 123"/>
          <p:cNvCxnSpPr/>
          <p:nvPr/>
        </p:nvCxnSpPr>
        <p:spPr>
          <a:xfrm rot="5400000">
            <a:off x="5295107" y="2796382"/>
            <a:ext cx="533400" cy="158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9" name="Straight Connector 128"/>
          <p:cNvCxnSpPr/>
          <p:nvPr/>
        </p:nvCxnSpPr>
        <p:spPr>
          <a:xfrm>
            <a:off x="7262813" y="5021262"/>
            <a:ext cx="636587" cy="1588"/>
          </a:xfrm>
          <a:prstGeom prst="line">
            <a:avLst/>
          </a:prstGeom>
          <a:ln w="381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0" name="Straight Connector 129"/>
          <p:cNvCxnSpPr/>
          <p:nvPr/>
        </p:nvCxnSpPr>
        <p:spPr>
          <a:xfrm flipV="1">
            <a:off x="7086601" y="5118100"/>
            <a:ext cx="1025525" cy="1587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239" name="Group 131"/>
          <p:cNvGrpSpPr>
            <a:grpSpLocks/>
          </p:cNvGrpSpPr>
          <p:nvPr/>
        </p:nvGrpSpPr>
        <p:grpSpPr bwMode="auto">
          <a:xfrm flipV="1">
            <a:off x="7192963" y="4829175"/>
            <a:ext cx="812800" cy="96837"/>
            <a:chOff x="6472094" y="4738254"/>
            <a:chExt cx="813233" cy="97993"/>
          </a:xfrm>
        </p:grpSpPr>
        <p:cxnSp>
          <p:nvCxnSpPr>
            <p:cNvPr id="127" name="Straight Connector 126"/>
            <p:cNvCxnSpPr/>
            <p:nvPr/>
          </p:nvCxnSpPr>
          <p:spPr>
            <a:xfrm>
              <a:off x="6613456" y="4738254"/>
              <a:ext cx="495564" cy="1606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1" name="Straight Connector 130"/>
            <p:cNvCxnSpPr/>
            <p:nvPr/>
          </p:nvCxnSpPr>
          <p:spPr>
            <a:xfrm>
              <a:off x="6472094" y="4834641"/>
              <a:ext cx="813233" cy="1606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34" name="Straight Arrow Connector 133"/>
          <p:cNvCxnSpPr/>
          <p:nvPr/>
        </p:nvCxnSpPr>
        <p:spPr>
          <a:xfrm rot="10800000">
            <a:off x="6324600" y="2452687"/>
            <a:ext cx="2438400" cy="1371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8" name="Straight Arrow Connector 137"/>
          <p:cNvCxnSpPr/>
          <p:nvPr/>
        </p:nvCxnSpPr>
        <p:spPr>
          <a:xfrm rot="16200000" flipH="1">
            <a:off x="7277100" y="4395787"/>
            <a:ext cx="4572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2" name="Straight Arrow Connector 141"/>
          <p:cNvCxnSpPr/>
          <p:nvPr/>
        </p:nvCxnSpPr>
        <p:spPr>
          <a:xfrm>
            <a:off x="7772400" y="5272087"/>
            <a:ext cx="6096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Straight Arrow Connector 143"/>
          <p:cNvCxnSpPr/>
          <p:nvPr/>
        </p:nvCxnSpPr>
        <p:spPr>
          <a:xfrm rot="5400000" flipH="1" flipV="1">
            <a:off x="8572500" y="4548187"/>
            <a:ext cx="1066800" cy="8382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44" name="TextBox 154"/>
          <p:cNvSpPr txBox="1">
            <a:spLocks noChangeArrowheads="1"/>
          </p:cNvSpPr>
          <p:nvPr/>
        </p:nvSpPr>
        <p:spPr bwMode="auto">
          <a:xfrm>
            <a:off x="7432675" y="2757488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Calibri"/>
                <a:cs typeface="Calibri"/>
              </a:rPr>
              <a:t>3</a:t>
            </a:r>
          </a:p>
        </p:txBody>
      </p:sp>
      <p:sp>
        <p:nvSpPr>
          <p:cNvPr id="8245" name="TextBox 154"/>
          <p:cNvSpPr txBox="1">
            <a:spLocks noChangeArrowheads="1"/>
          </p:cNvSpPr>
          <p:nvPr/>
        </p:nvSpPr>
        <p:spPr bwMode="auto">
          <a:xfrm>
            <a:off x="9109075" y="4841876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Calibri"/>
                <a:cs typeface="Calibri"/>
              </a:rPr>
              <a:t>2</a:t>
            </a:r>
          </a:p>
        </p:txBody>
      </p:sp>
      <p:sp>
        <p:nvSpPr>
          <p:cNvPr id="8246" name="TextBox 154"/>
          <p:cNvSpPr txBox="1">
            <a:spLocks noChangeArrowheads="1"/>
          </p:cNvSpPr>
          <p:nvPr/>
        </p:nvSpPr>
        <p:spPr bwMode="auto">
          <a:xfrm>
            <a:off x="6061075" y="4281488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Calibri"/>
                <a:cs typeface="Calibri"/>
              </a:rPr>
              <a:t>4</a:t>
            </a:r>
          </a:p>
        </p:txBody>
      </p:sp>
      <p:sp>
        <p:nvSpPr>
          <p:cNvPr id="8247" name="TextBox 154"/>
          <p:cNvSpPr txBox="1">
            <a:spLocks noChangeArrowheads="1"/>
          </p:cNvSpPr>
          <p:nvPr/>
        </p:nvSpPr>
        <p:spPr bwMode="auto">
          <a:xfrm>
            <a:off x="6518275" y="3165476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Calibri"/>
                <a:cs typeface="Calibri"/>
              </a:rPr>
              <a:t>3</a:t>
            </a:r>
          </a:p>
        </p:txBody>
      </p:sp>
      <p:sp>
        <p:nvSpPr>
          <p:cNvPr id="8248" name="TextBox 154"/>
          <p:cNvSpPr txBox="1">
            <a:spLocks noChangeArrowheads="1"/>
          </p:cNvSpPr>
          <p:nvPr/>
        </p:nvSpPr>
        <p:spPr bwMode="auto">
          <a:xfrm>
            <a:off x="5984875" y="5881688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Calibri"/>
                <a:cs typeface="Calibri"/>
              </a:rPr>
              <a:t>3</a:t>
            </a:r>
          </a:p>
        </p:txBody>
      </p:sp>
      <p:sp>
        <p:nvSpPr>
          <p:cNvPr id="8249" name="TextBox 154"/>
          <p:cNvSpPr txBox="1">
            <a:spLocks noChangeArrowheads="1"/>
          </p:cNvSpPr>
          <p:nvPr/>
        </p:nvSpPr>
        <p:spPr bwMode="auto">
          <a:xfrm>
            <a:off x="7585075" y="4281488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Calibri"/>
                <a:cs typeface="Calibri"/>
              </a:rPr>
              <a:t>2</a:t>
            </a:r>
          </a:p>
        </p:txBody>
      </p:sp>
      <p:sp>
        <p:nvSpPr>
          <p:cNvPr id="8250" name="TextBox 154"/>
          <p:cNvSpPr txBox="1">
            <a:spLocks noChangeArrowheads="1"/>
          </p:cNvSpPr>
          <p:nvPr/>
        </p:nvSpPr>
        <p:spPr bwMode="auto">
          <a:xfrm>
            <a:off x="2784475" y="5086351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Calibri"/>
                <a:cs typeface="Calibri"/>
              </a:rPr>
              <a:t>2</a:t>
            </a:r>
          </a:p>
        </p:txBody>
      </p:sp>
      <p:sp>
        <p:nvSpPr>
          <p:cNvPr id="8251" name="TextBox 154"/>
          <p:cNvSpPr txBox="1">
            <a:spLocks noChangeArrowheads="1"/>
          </p:cNvSpPr>
          <p:nvPr/>
        </p:nvSpPr>
        <p:spPr bwMode="auto">
          <a:xfrm>
            <a:off x="3470275" y="2909888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Calibri"/>
                <a:cs typeface="Calibri"/>
              </a:rPr>
              <a:t>2</a:t>
            </a:r>
          </a:p>
        </p:txBody>
      </p:sp>
      <p:sp>
        <p:nvSpPr>
          <p:cNvPr id="8252" name="TextBox 154"/>
          <p:cNvSpPr txBox="1">
            <a:spLocks noChangeArrowheads="1"/>
          </p:cNvSpPr>
          <p:nvPr/>
        </p:nvSpPr>
        <p:spPr bwMode="auto">
          <a:xfrm>
            <a:off x="4308475" y="2376488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Calibri"/>
                <a:cs typeface="Calibri"/>
              </a:rPr>
              <a:t>4</a:t>
            </a:r>
          </a:p>
        </p:txBody>
      </p:sp>
      <p:sp>
        <p:nvSpPr>
          <p:cNvPr id="8253" name="TextBox 115"/>
          <p:cNvSpPr txBox="1">
            <a:spLocks noChangeArrowheads="1"/>
          </p:cNvSpPr>
          <p:nvPr/>
        </p:nvSpPr>
        <p:spPr bwMode="auto">
          <a:xfrm>
            <a:off x="0" y="1219200"/>
            <a:ext cx="12191999" cy="523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 algn="ctr"/>
            <a:r>
              <a:rPr lang="en-US" sz="2800" dirty="0">
                <a:latin typeface="Calibri"/>
                <a:cs typeface="Calibri"/>
              </a:rPr>
              <a:t>State space graph with costs as weights</a:t>
            </a:r>
          </a:p>
        </p:txBody>
      </p:sp>
      <p:sp>
        <p:nvSpPr>
          <p:cNvPr id="8254" name="TextBox 154"/>
          <p:cNvSpPr txBox="1">
            <a:spLocks noChangeArrowheads="1"/>
          </p:cNvSpPr>
          <p:nvPr/>
        </p:nvSpPr>
        <p:spPr bwMode="auto">
          <a:xfrm>
            <a:off x="3165475" y="4129088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Calibri"/>
                <a:cs typeface="Calibri"/>
              </a:rPr>
              <a:t>3</a:t>
            </a:r>
          </a:p>
        </p:txBody>
      </p:sp>
      <p:sp>
        <p:nvSpPr>
          <p:cNvPr id="8255" name="TextBox 154"/>
          <p:cNvSpPr txBox="1">
            <a:spLocks noChangeArrowheads="1"/>
          </p:cNvSpPr>
          <p:nvPr/>
        </p:nvSpPr>
        <p:spPr bwMode="auto">
          <a:xfrm>
            <a:off x="4079875" y="3824288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Calibri"/>
                <a:cs typeface="Calibri"/>
              </a:rPr>
              <a:t>4</a:t>
            </a:r>
          </a:p>
        </p:txBody>
      </p:sp>
      <p:sp>
        <p:nvSpPr>
          <p:cNvPr id="8256" name="TextBox 154"/>
          <p:cNvSpPr txBox="1">
            <a:spLocks noChangeArrowheads="1"/>
          </p:cNvSpPr>
          <p:nvPr/>
        </p:nvSpPr>
        <p:spPr bwMode="auto">
          <a:xfrm>
            <a:off x="4841875" y="4814888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Calibri"/>
                <a:cs typeface="Calibri"/>
              </a:rPr>
              <a:t>3</a:t>
            </a:r>
          </a:p>
        </p:txBody>
      </p:sp>
      <p:sp>
        <p:nvSpPr>
          <p:cNvPr id="8257" name="TextBox 154"/>
          <p:cNvSpPr txBox="1">
            <a:spLocks noChangeArrowheads="1"/>
          </p:cNvSpPr>
          <p:nvPr/>
        </p:nvSpPr>
        <p:spPr bwMode="auto">
          <a:xfrm>
            <a:off x="3470275" y="5424488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Calibri"/>
                <a:cs typeface="Calibri"/>
              </a:rPr>
              <a:t>4</a:t>
            </a:r>
          </a:p>
        </p:txBody>
      </p:sp>
      <p:sp>
        <p:nvSpPr>
          <p:cNvPr id="8258" name="TextBox 154"/>
          <p:cNvSpPr txBox="1">
            <a:spLocks noChangeArrowheads="1"/>
          </p:cNvSpPr>
          <p:nvPr/>
        </p:nvSpPr>
        <p:spPr bwMode="auto">
          <a:xfrm>
            <a:off x="5222875" y="2681288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Calibri"/>
                <a:cs typeface="Calibri"/>
              </a:rPr>
              <a:t>2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Rounded Rectangle 99"/>
          <p:cNvSpPr/>
          <p:nvPr/>
        </p:nvSpPr>
        <p:spPr>
          <a:xfrm>
            <a:off x="2514600" y="4724400"/>
            <a:ext cx="6858000" cy="838200"/>
          </a:xfrm>
          <a:prstGeom prst="round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endParaRPr lang="en-US">
              <a:latin typeface="Calibri"/>
              <a:cs typeface="Calibri"/>
            </a:endParaRPr>
          </a:p>
        </p:txBody>
      </p:sp>
      <p:sp>
        <p:nvSpPr>
          <p:cNvPr id="921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/>
                <a:cs typeface="Calibri"/>
              </a:rPr>
              <a:t>General Tree Search</a:t>
            </a:r>
          </a:p>
        </p:txBody>
      </p:sp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2" y="1390650"/>
            <a:ext cx="7459663" cy="24955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2" name="Straight Connector 21"/>
          <p:cNvCxnSpPr/>
          <p:nvPr/>
        </p:nvCxnSpPr>
        <p:spPr>
          <a:xfrm flipV="1">
            <a:off x="5734051" y="4287839"/>
            <a:ext cx="495300" cy="1587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5662613" y="4384675"/>
            <a:ext cx="636587" cy="1588"/>
          </a:xfrm>
          <a:prstGeom prst="line">
            <a:avLst/>
          </a:prstGeom>
          <a:ln w="381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5486400" y="4191001"/>
            <a:ext cx="1025525" cy="1588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5592763" y="4481513"/>
            <a:ext cx="812800" cy="0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" name="Group 108"/>
          <p:cNvGrpSpPr>
            <a:grpSpLocks/>
          </p:cNvGrpSpPr>
          <p:nvPr/>
        </p:nvGrpSpPr>
        <p:grpSpPr bwMode="auto">
          <a:xfrm>
            <a:off x="1981200" y="4495801"/>
            <a:ext cx="5029200" cy="2087563"/>
            <a:chOff x="685800" y="4724400"/>
            <a:chExt cx="5029200" cy="2087106"/>
          </a:xfrm>
        </p:grpSpPr>
        <p:sp>
          <p:nvSpPr>
            <p:cNvPr id="107" name="Rectangle 106"/>
            <p:cNvSpPr/>
            <p:nvPr/>
          </p:nvSpPr>
          <p:spPr>
            <a:xfrm>
              <a:off x="990600" y="4724400"/>
              <a:ext cx="3048000" cy="114275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02" name="Rounded Rectangle 101"/>
            <p:cNvSpPr/>
            <p:nvPr/>
          </p:nvSpPr>
          <p:spPr>
            <a:xfrm>
              <a:off x="685800" y="5790966"/>
              <a:ext cx="2819400" cy="838017"/>
            </a:xfrm>
            <a:prstGeom prst="roundRect">
              <a:avLst/>
            </a:prstGeom>
            <a:noFill/>
            <a:ln>
              <a:solidFill>
                <a:schemeClr val="accent6">
                  <a:lumMod val="40000"/>
                  <a:lumOff val="60000"/>
                </a:schemeClr>
              </a:solidFill>
              <a:prstDash val="sys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08" name="Rectangle 107"/>
            <p:cNvSpPr/>
            <p:nvPr/>
          </p:nvSpPr>
          <p:spPr>
            <a:xfrm>
              <a:off x="3352800" y="5821123"/>
              <a:ext cx="2362200" cy="990383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Calibri"/>
                <a:cs typeface="Calibri"/>
              </a:endParaRPr>
            </a:p>
          </p:txBody>
        </p:sp>
        <p:cxnSp>
          <p:nvCxnSpPr>
            <p:cNvPr id="104" name="Straight Connector 103"/>
            <p:cNvCxnSpPr/>
            <p:nvPr/>
          </p:nvCxnSpPr>
          <p:spPr>
            <a:xfrm rot="5400000" flipH="1" flipV="1">
              <a:off x="3314792" y="4990958"/>
              <a:ext cx="838017" cy="762000"/>
            </a:xfrm>
            <a:prstGeom prst="line">
              <a:avLst/>
            </a:prstGeom>
            <a:noFill/>
            <a:ln>
              <a:solidFill>
                <a:schemeClr val="accent6">
                  <a:lumMod val="40000"/>
                  <a:lumOff val="60000"/>
                </a:schemeClr>
              </a:solidFill>
              <a:prstDash val="sys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</p:cxnSp>
        <p:cxnSp>
          <p:nvCxnSpPr>
            <p:cNvPr id="106" name="Straight Connector 105"/>
            <p:cNvCxnSpPr/>
            <p:nvPr/>
          </p:nvCxnSpPr>
          <p:spPr>
            <a:xfrm rot="5400000" flipH="1" flipV="1">
              <a:off x="3314792" y="5828975"/>
              <a:ext cx="838017" cy="762000"/>
            </a:xfrm>
            <a:prstGeom prst="line">
              <a:avLst/>
            </a:prstGeom>
            <a:noFill/>
            <a:ln>
              <a:solidFill>
                <a:schemeClr val="accent6">
                  <a:lumMod val="40000"/>
                  <a:lumOff val="60000"/>
                </a:schemeClr>
              </a:solidFill>
              <a:prstDash val="sys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</p:cxnSp>
      </p:grpSp>
      <p:grpSp>
        <p:nvGrpSpPr>
          <p:cNvPr id="3" name="Group 109"/>
          <p:cNvGrpSpPr>
            <a:grpSpLocks/>
          </p:cNvGrpSpPr>
          <p:nvPr/>
        </p:nvGrpSpPr>
        <p:grpSpPr bwMode="auto">
          <a:xfrm flipH="1">
            <a:off x="5562600" y="4541837"/>
            <a:ext cx="4419600" cy="2087563"/>
            <a:chOff x="685800" y="4724400"/>
            <a:chExt cx="4419600" cy="2087106"/>
          </a:xfrm>
        </p:grpSpPr>
        <p:sp>
          <p:nvSpPr>
            <p:cNvPr id="111" name="Rectangle 110"/>
            <p:cNvSpPr/>
            <p:nvPr/>
          </p:nvSpPr>
          <p:spPr>
            <a:xfrm>
              <a:off x="990600" y="4724400"/>
              <a:ext cx="3048000" cy="114275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12" name="Rounded Rectangle 111"/>
            <p:cNvSpPr/>
            <p:nvPr/>
          </p:nvSpPr>
          <p:spPr>
            <a:xfrm>
              <a:off x="685800" y="5790967"/>
              <a:ext cx="2819400" cy="838017"/>
            </a:xfrm>
            <a:prstGeom prst="roundRect">
              <a:avLst/>
            </a:prstGeom>
            <a:noFill/>
            <a:ln>
              <a:solidFill>
                <a:schemeClr val="accent6">
                  <a:lumMod val="40000"/>
                  <a:lumOff val="60000"/>
                </a:schemeClr>
              </a:solidFill>
              <a:prstDash val="sys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13" name="Rectangle 112"/>
            <p:cNvSpPr/>
            <p:nvPr/>
          </p:nvSpPr>
          <p:spPr>
            <a:xfrm>
              <a:off x="3352800" y="5821122"/>
              <a:ext cx="1752600" cy="990384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Calibri"/>
                <a:cs typeface="Calibri"/>
              </a:endParaRPr>
            </a:p>
          </p:txBody>
        </p:sp>
        <p:cxnSp>
          <p:nvCxnSpPr>
            <p:cNvPr id="114" name="Straight Connector 113"/>
            <p:cNvCxnSpPr/>
            <p:nvPr/>
          </p:nvCxnSpPr>
          <p:spPr>
            <a:xfrm rot="5400000" flipH="1" flipV="1">
              <a:off x="3314792" y="4990959"/>
              <a:ext cx="838017" cy="762000"/>
            </a:xfrm>
            <a:prstGeom prst="line">
              <a:avLst/>
            </a:prstGeom>
            <a:noFill/>
            <a:ln>
              <a:solidFill>
                <a:schemeClr val="accent6">
                  <a:lumMod val="40000"/>
                  <a:lumOff val="60000"/>
                </a:schemeClr>
              </a:solidFill>
              <a:prstDash val="sys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</p:cxnSp>
        <p:cxnSp>
          <p:nvCxnSpPr>
            <p:cNvPr id="115" name="Straight Connector 114"/>
            <p:cNvCxnSpPr/>
            <p:nvPr/>
          </p:nvCxnSpPr>
          <p:spPr>
            <a:xfrm rot="5400000" flipH="1" flipV="1">
              <a:off x="3314792" y="5828975"/>
              <a:ext cx="838017" cy="762000"/>
            </a:xfrm>
            <a:prstGeom prst="line">
              <a:avLst/>
            </a:prstGeom>
            <a:noFill/>
            <a:ln>
              <a:solidFill>
                <a:schemeClr val="accent6">
                  <a:lumMod val="40000"/>
                  <a:lumOff val="60000"/>
                </a:schemeClr>
              </a:solidFill>
              <a:prstDash val="sys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</p:cxnSp>
      </p:grpSp>
      <p:grpSp>
        <p:nvGrpSpPr>
          <p:cNvPr id="4" name="Group 96"/>
          <p:cNvGrpSpPr>
            <a:grpSpLocks/>
          </p:cNvGrpSpPr>
          <p:nvPr/>
        </p:nvGrpSpPr>
        <p:grpSpPr bwMode="auto">
          <a:xfrm>
            <a:off x="2871789" y="5002213"/>
            <a:ext cx="6272212" cy="331787"/>
            <a:chOff x="1575811" y="5230090"/>
            <a:chExt cx="6272789" cy="332510"/>
          </a:xfrm>
        </p:grpSpPr>
        <p:cxnSp>
          <p:nvCxnSpPr>
            <p:cNvPr id="64" name="Straight Connector 63"/>
            <p:cNvCxnSpPr/>
            <p:nvPr/>
          </p:nvCxnSpPr>
          <p:spPr>
            <a:xfrm flipV="1">
              <a:off x="1752039" y="5424187"/>
              <a:ext cx="636647" cy="1590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>
              <a:off x="1823484" y="5230090"/>
              <a:ext cx="495346" cy="1590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>
              <a:off x="1575811" y="5327138"/>
              <a:ext cx="1025619" cy="1591"/>
            </a:xfrm>
            <a:prstGeom prst="line">
              <a:avLst/>
            </a:prstGeom>
            <a:ln w="38100">
              <a:solidFill>
                <a:srgbClr val="6633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 flipV="1">
              <a:off x="1682183" y="5519645"/>
              <a:ext cx="812875" cy="1590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>
              <a:off x="4403408" y="5368503"/>
              <a:ext cx="495346" cy="1591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>
              <a:off x="4333552" y="5271455"/>
              <a:ext cx="636647" cy="1590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>
              <a:off x="4155735" y="5465552"/>
              <a:ext cx="1025619" cy="1590"/>
            </a:xfrm>
            <a:prstGeom prst="line">
              <a:avLst/>
            </a:prstGeom>
            <a:ln w="38100">
              <a:solidFill>
                <a:srgbClr val="6633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 flipV="1">
              <a:off x="4262108" y="5561010"/>
              <a:ext cx="812875" cy="1590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>
              <a:off x="6822981" y="5561010"/>
              <a:ext cx="1025619" cy="1590"/>
            </a:xfrm>
            <a:prstGeom prst="line">
              <a:avLst/>
            </a:prstGeom>
            <a:ln w="38100">
              <a:solidFill>
                <a:srgbClr val="6633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>
              <a:off x="7070653" y="5463961"/>
              <a:ext cx="495346" cy="1591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>
              <a:off x="7000797" y="5366913"/>
              <a:ext cx="635058" cy="1590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>
              <a:off x="6929353" y="5271455"/>
              <a:ext cx="812875" cy="1590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16" name="Rounded Rectangle 115"/>
          <p:cNvSpPr/>
          <p:nvPr/>
        </p:nvSpPr>
        <p:spPr>
          <a:xfrm>
            <a:off x="5181600" y="4038600"/>
            <a:ext cx="1600200" cy="609600"/>
          </a:xfrm>
          <a:prstGeom prst="round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endParaRPr lang="en-US">
              <a:latin typeface="Calibri"/>
              <a:cs typeface="Calibri"/>
            </a:endParaRPr>
          </a:p>
        </p:txBody>
      </p:sp>
      <p:grpSp>
        <p:nvGrpSpPr>
          <p:cNvPr id="5" name="Group 128"/>
          <p:cNvGrpSpPr>
            <a:grpSpLocks/>
          </p:cNvGrpSpPr>
          <p:nvPr/>
        </p:nvGrpSpPr>
        <p:grpSpPr bwMode="auto">
          <a:xfrm>
            <a:off x="2362200" y="3733800"/>
            <a:ext cx="7162800" cy="762000"/>
            <a:chOff x="1066800" y="3962400"/>
            <a:chExt cx="7162800" cy="762000"/>
          </a:xfrm>
        </p:grpSpPr>
        <p:sp>
          <p:nvSpPr>
            <p:cNvPr id="122" name="Rounded Rectangular Callout 121"/>
            <p:cNvSpPr/>
            <p:nvPr/>
          </p:nvSpPr>
          <p:spPr>
            <a:xfrm>
              <a:off x="1066800" y="3962400"/>
              <a:ext cx="2133600" cy="762000"/>
            </a:xfrm>
            <a:prstGeom prst="wedgeRoundRectCallout">
              <a:avLst>
                <a:gd name="adj1" fmla="val 43579"/>
                <a:gd name="adj2" fmla="val 70521"/>
                <a:gd name="adj3" fmla="val 16667"/>
              </a:avLst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latin typeface="Calibri"/>
                  <a:cs typeface="Calibri"/>
                </a:rPr>
                <a:t>Action: flip top two</a:t>
              </a:r>
              <a:br>
                <a:rPr lang="en-US" dirty="0">
                  <a:latin typeface="Calibri"/>
                  <a:cs typeface="Calibri"/>
                </a:rPr>
              </a:br>
              <a:r>
                <a:rPr lang="en-US" dirty="0">
                  <a:latin typeface="Calibri"/>
                  <a:cs typeface="Calibri"/>
                </a:rPr>
                <a:t>Cost: 2</a:t>
              </a:r>
            </a:p>
          </p:txBody>
        </p:sp>
        <p:sp>
          <p:nvSpPr>
            <p:cNvPr id="123" name="Rounded Rectangular Callout 122"/>
            <p:cNvSpPr/>
            <p:nvPr/>
          </p:nvSpPr>
          <p:spPr>
            <a:xfrm>
              <a:off x="6096000" y="3962400"/>
              <a:ext cx="2133600" cy="762000"/>
            </a:xfrm>
            <a:prstGeom prst="wedgeRoundRectCallout">
              <a:avLst>
                <a:gd name="adj1" fmla="val -40244"/>
                <a:gd name="adj2" fmla="val 72286"/>
                <a:gd name="adj3" fmla="val 16667"/>
              </a:avLst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latin typeface="Calibri"/>
                  <a:cs typeface="Calibri"/>
                </a:rPr>
                <a:t>Action: flip all four</a:t>
              </a:r>
              <a:br>
                <a:rPr lang="en-US" dirty="0">
                  <a:latin typeface="Calibri"/>
                  <a:cs typeface="Calibri"/>
                </a:rPr>
              </a:br>
              <a:r>
                <a:rPr lang="en-US" dirty="0">
                  <a:latin typeface="Calibri"/>
                  <a:cs typeface="Calibri"/>
                </a:rPr>
                <a:t>Cost: 4</a:t>
              </a:r>
            </a:p>
          </p:txBody>
        </p:sp>
      </p:grpSp>
      <p:grpSp>
        <p:nvGrpSpPr>
          <p:cNvPr id="6" name="Group 127"/>
          <p:cNvGrpSpPr>
            <a:grpSpLocks/>
          </p:cNvGrpSpPr>
          <p:nvPr/>
        </p:nvGrpSpPr>
        <p:grpSpPr bwMode="auto">
          <a:xfrm>
            <a:off x="3733800" y="4495801"/>
            <a:ext cx="4572000" cy="393700"/>
            <a:chOff x="2438400" y="4724400"/>
            <a:chExt cx="4572000" cy="394447"/>
          </a:xfrm>
        </p:grpSpPr>
        <p:cxnSp>
          <p:nvCxnSpPr>
            <p:cNvPr id="119" name="Straight Arrow Connector 118"/>
            <p:cNvCxnSpPr/>
            <p:nvPr/>
          </p:nvCxnSpPr>
          <p:spPr>
            <a:xfrm rot="10800000" flipV="1">
              <a:off x="2438400" y="4724400"/>
              <a:ext cx="1676400" cy="381723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4" name="Straight Arrow Connector 123"/>
            <p:cNvCxnSpPr/>
            <p:nvPr/>
          </p:nvCxnSpPr>
          <p:spPr>
            <a:xfrm rot="10800000" flipH="1" flipV="1">
              <a:off x="5334000" y="4724400"/>
              <a:ext cx="1676400" cy="381723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5" name="Straight Arrow Connector 124"/>
            <p:cNvCxnSpPr/>
            <p:nvPr/>
          </p:nvCxnSpPr>
          <p:spPr>
            <a:xfrm rot="5400000">
              <a:off x="4543930" y="4965364"/>
              <a:ext cx="305378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7" name="Group 136"/>
          <p:cNvGrpSpPr>
            <a:grpSpLocks/>
          </p:cNvGrpSpPr>
          <p:nvPr/>
        </p:nvGrpSpPr>
        <p:grpSpPr bwMode="auto">
          <a:xfrm>
            <a:off x="2133600" y="5410200"/>
            <a:ext cx="2362200" cy="762000"/>
            <a:chOff x="838200" y="5638800"/>
            <a:chExt cx="2362200" cy="762000"/>
          </a:xfrm>
        </p:grpSpPr>
        <p:grpSp>
          <p:nvGrpSpPr>
            <p:cNvPr id="9246" name="Group 97"/>
            <p:cNvGrpSpPr>
              <a:grpSpLocks/>
            </p:cNvGrpSpPr>
            <p:nvPr/>
          </p:nvGrpSpPr>
          <p:grpSpPr bwMode="auto">
            <a:xfrm>
              <a:off x="838200" y="6096000"/>
              <a:ext cx="2362200" cy="304800"/>
              <a:chOff x="838200" y="6096000"/>
              <a:chExt cx="2362200" cy="304800"/>
            </a:xfrm>
          </p:grpSpPr>
          <p:grpSp>
            <p:nvGrpSpPr>
              <p:cNvPr id="9249" name="Group 81"/>
              <p:cNvGrpSpPr>
                <a:grpSpLocks/>
              </p:cNvGrpSpPr>
              <p:nvPr/>
            </p:nvGrpSpPr>
            <p:grpSpPr bwMode="auto">
              <a:xfrm flipV="1">
                <a:off x="838200" y="6109854"/>
                <a:ext cx="1025380" cy="194975"/>
                <a:chOff x="914400" y="6033654"/>
                <a:chExt cx="1025380" cy="194975"/>
              </a:xfrm>
            </p:grpSpPr>
            <p:cxnSp>
              <p:nvCxnSpPr>
                <p:cNvPr id="78" name="Straight Connector 77"/>
                <p:cNvCxnSpPr/>
                <p:nvPr/>
              </p:nvCxnSpPr>
              <p:spPr>
                <a:xfrm flipV="1">
                  <a:off x="1090613" y="6226608"/>
                  <a:ext cx="636587" cy="1587"/>
                </a:xfrm>
                <a:prstGeom prst="line">
                  <a:avLst/>
                </a:prstGeom>
                <a:ln w="38100">
                  <a:solidFill>
                    <a:srgbClr val="CC6600"/>
                  </a:solidFill>
                </a:ln>
                <a:effectLst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Straight Connector 78"/>
                <p:cNvCxnSpPr/>
                <p:nvPr/>
              </p:nvCxnSpPr>
              <p:spPr>
                <a:xfrm>
                  <a:off x="1162050" y="6032933"/>
                  <a:ext cx="495300" cy="1587"/>
                </a:xfrm>
                <a:prstGeom prst="line">
                  <a:avLst/>
                </a:prstGeom>
                <a:ln w="38100">
                  <a:solidFill>
                    <a:srgbClr val="CC9900"/>
                  </a:solidFill>
                </a:ln>
                <a:effectLst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0" name="Straight Connector 79"/>
                <p:cNvCxnSpPr/>
                <p:nvPr/>
              </p:nvCxnSpPr>
              <p:spPr>
                <a:xfrm>
                  <a:off x="914400" y="6129770"/>
                  <a:ext cx="1025525" cy="1588"/>
                </a:xfrm>
                <a:prstGeom prst="line">
                  <a:avLst/>
                </a:prstGeom>
                <a:ln w="38100">
                  <a:solidFill>
                    <a:srgbClr val="663300"/>
                  </a:solidFill>
                </a:ln>
                <a:effectLst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81" name="Straight Connector 80"/>
              <p:cNvCxnSpPr/>
              <p:nvPr/>
            </p:nvCxnSpPr>
            <p:spPr>
              <a:xfrm flipV="1">
                <a:off x="944563" y="6399213"/>
                <a:ext cx="812800" cy="1587"/>
              </a:xfrm>
              <a:prstGeom prst="line">
                <a:avLst/>
              </a:prstGeom>
              <a:ln w="38100">
                <a:solidFill>
                  <a:srgbClr val="9966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9251" name="Group 87"/>
              <p:cNvGrpSpPr>
                <a:grpSpLocks/>
              </p:cNvGrpSpPr>
              <p:nvPr/>
            </p:nvGrpSpPr>
            <p:grpSpPr bwMode="auto">
              <a:xfrm flipV="1">
                <a:off x="2175020" y="6096000"/>
                <a:ext cx="1025380" cy="290946"/>
                <a:chOff x="2175020" y="6019800"/>
                <a:chExt cx="1025380" cy="290946"/>
              </a:xfrm>
            </p:grpSpPr>
            <p:grpSp>
              <p:nvGrpSpPr>
                <p:cNvPr id="9252" name="Group 82"/>
                <p:cNvGrpSpPr>
                  <a:grpSpLocks/>
                </p:cNvGrpSpPr>
                <p:nvPr/>
              </p:nvGrpSpPr>
              <p:grpSpPr bwMode="auto">
                <a:xfrm>
                  <a:off x="2175020" y="6019800"/>
                  <a:ext cx="1025380" cy="194975"/>
                  <a:chOff x="914400" y="6033654"/>
                  <a:chExt cx="1025380" cy="194975"/>
                </a:xfrm>
              </p:grpSpPr>
              <p:cxnSp>
                <p:nvCxnSpPr>
                  <p:cNvPr id="84" name="Straight Connector 83"/>
                  <p:cNvCxnSpPr/>
                  <p:nvPr/>
                </p:nvCxnSpPr>
                <p:spPr>
                  <a:xfrm flipV="1">
                    <a:off x="1090468" y="6227762"/>
                    <a:ext cx="636587" cy="1588"/>
                  </a:xfrm>
                  <a:prstGeom prst="line">
                    <a:avLst/>
                  </a:prstGeom>
                  <a:ln w="38100">
                    <a:solidFill>
                      <a:srgbClr val="CC6600"/>
                    </a:solidFill>
                  </a:ln>
                  <a:effectLst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5" name="Straight Connector 84"/>
                  <p:cNvCxnSpPr/>
                  <p:nvPr/>
                </p:nvCxnSpPr>
                <p:spPr>
                  <a:xfrm>
                    <a:off x="1161905" y="6034087"/>
                    <a:ext cx="495300" cy="1588"/>
                  </a:xfrm>
                  <a:prstGeom prst="line">
                    <a:avLst/>
                  </a:prstGeom>
                  <a:ln w="38100">
                    <a:solidFill>
                      <a:srgbClr val="CC9900"/>
                    </a:solidFill>
                  </a:ln>
                  <a:effectLst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6" name="Straight Connector 85"/>
                  <p:cNvCxnSpPr/>
                  <p:nvPr/>
                </p:nvCxnSpPr>
                <p:spPr>
                  <a:xfrm>
                    <a:off x="914255" y="6130925"/>
                    <a:ext cx="1025525" cy="1587"/>
                  </a:xfrm>
                  <a:prstGeom prst="line">
                    <a:avLst/>
                  </a:prstGeom>
                  <a:ln w="38100">
                    <a:solidFill>
                      <a:srgbClr val="663300"/>
                    </a:solidFill>
                  </a:ln>
                  <a:effectLst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87" name="Straight Connector 86"/>
                <p:cNvCxnSpPr/>
                <p:nvPr/>
              </p:nvCxnSpPr>
              <p:spPr>
                <a:xfrm flipV="1">
                  <a:off x="2281238" y="6309158"/>
                  <a:ext cx="812800" cy="1588"/>
                </a:xfrm>
                <a:prstGeom prst="line">
                  <a:avLst/>
                </a:prstGeom>
                <a:ln w="38100">
                  <a:solidFill>
                    <a:srgbClr val="996600"/>
                  </a:solidFill>
                </a:ln>
                <a:effectLst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130" name="Straight Arrow Connector 129"/>
            <p:cNvCxnSpPr/>
            <p:nvPr/>
          </p:nvCxnSpPr>
          <p:spPr>
            <a:xfrm rot="10800000" flipV="1">
              <a:off x="1295400" y="5638800"/>
              <a:ext cx="533400" cy="3048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3" name="Straight Arrow Connector 132"/>
            <p:cNvCxnSpPr/>
            <p:nvPr/>
          </p:nvCxnSpPr>
          <p:spPr>
            <a:xfrm rot="10800000" flipH="1" flipV="1">
              <a:off x="2209800" y="5638800"/>
              <a:ext cx="533400" cy="3048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4" name="Group 135"/>
          <p:cNvGrpSpPr>
            <a:grpSpLocks/>
          </p:cNvGrpSpPr>
          <p:nvPr/>
        </p:nvGrpSpPr>
        <p:grpSpPr bwMode="auto">
          <a:xfrm>
            <a:off x="7391400" y="5410200"/>
            <a:ext cx="2438400" cy="762000"/>
            <a:chOff x="6096000" y="5638800"/>
            <a:chExt cx="2438400" cy="762000"/>
          </a:xfrm>
        </p:grpSpPr>
        <p:grpSp>
          <p:nvGrpSpPr>
            <p:cNvPr id="9234" name="Group 98"/>
            <p:cNvGrpSpPr>
              <a:grpSpLocks/>
            </p:cNvGrpSpPr>
            <p:nvPr/>
          </p:nvGrpSpPr>
          <p:grpSpPr bwMode="auto">
            <a:xfrm>
              <a:off x="6096000" y="6096000"/>
              <a:ext cx="2438400" cy="304800"/>
              <a:chOff x="6096000" y="6096000"/>
              <a:chExt cx="2438400" cy="304800"/>
            </a:xfrm>
          </p:grpSpPr>
          <p:cxnSp>
            <p:nvCxnSpPr>
              <p:cNvPr id="15" name="Straight Connector 14"/>
              <p:cNvCxnSpPr/>
              <p:nvPr/>
            </p:nvCxnSpPr>
            <p:spPr>
              <a:xfrm>
                <a:off x="7508875" y="6399213"/>
                <a:ext cx="1025525" cy="1587"/>
              </a:xfrm>
              <a:prstGeom prst="line">
                <a:avLst/>
              </a:prstGeom>
              <a:ln w="38100">
                <a:solidFill>
                  <a:srgbClr val="6633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/>
              <p:nvPr/>
            </p:nvCxnSpPr>
            <p:spPr>
              <a:xfrm flipV="1">
                <a:off x="7756525" y="6110288"/>
                <a:ext cx="495300" cy="0"/>
              </a:xfrm>
              <a:prstGeom prst="line">
                <a:avLst/>
              </a:prstGeom>
              <a:ln w="38100">
                <a:solidFill>
                  <a:srgbClr val="CC99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 flipV="1">
                <a:off x="7685088" y="6207125"/>
                <a:ext cx="636587" cy="0"/>
              </a:xfrm>
              <a:prstGeom prst="line">
                <a:avLst/>
              </a:prstGeom>
              <a:ln w="38100">
                <a:solidFill>
                  <a:srgbClr val="CC66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 flipV="1">
                <a:off x="7615238" y="6302375"/>
                <a:ext cx="812800" cy="1588"/>
              </a:xfrm>
              <a:prstGeom prst="line">
                <a:avLst/>
              </a:prstGeom>
              <a:ln w="38100">
                <a:solidFill>
                  <a:srgbClr val="9966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/>
            </p:nvCxnSpPr>
            <p:spPr>
              <a:xfrm>
                <a:off x="6096000" y="6386513"/>
                <a:ext cx="1025525" cy="0"/>
              </a:xfrm>
              <a:prstGeom prst="line">
                <a:avLst/>
              </a:prstGeom>
              <a:ln w="38100">
                <a:solidFill>
                  <a:srgbClr val="6633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/>
            </p:nvCxnSpPr>
            <p:spPr>
              <a:xfrm>
                <a:off x="6343650" y="6289675"/>
                <a:ext cx="495300" cy="0"/>
              </a:xfrm>
              <a:prstGeom prst="line">
                <a:avLst/>
              </a:prstGeom>
              <a:ln w="38100">
                <a:solidFill>
                  <a:srgbClr val="CC99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9243" name="Group 94"/>
              <p:cNvGrpSpPr>
                <a:grpSpLocks/>
              </p:cNvGrpSpPr>
              <p:nvPr/>
            </p:nvGrpSpPr>
            <p:grpSpPr bwMode="auto">
              <a:xfrm flipV="1">
                <a:off x="6202074" y="6096000"/>
                <a:ext cx="813233" cy="96982"/>
                <a:chOff x="6278274" y="6096000"/>
                <a:chExt cx="813233" cy="96982"/>
              </a:xfrm>
            </p:grpSpPr>
            <p:cxnSp>
              <p:nvCxnSpPr>
                <p:cNvPr id="91" name="Straight Connector 90"/>
                <p:cNvCxnSpPr/>
                <p:nvPr/>
              </p:nvCxnSpPr>
              <p:spPr>
                <a:xfrm>
                  <a:off x="6350000" y="6191394"/>
                  <a:ext cx="635000" cy="1588"/>
                </a:xfrm>
                <a:prstGeom prst="line">
                  <a:avLst/>
                </a:prstGeom>
                <a:ln w="38100">
                  <a:solidFill>
                    <a:srgbClr val="CC6600"/>
                  </a:solidFill>
                </a:ln>
                <a:effectLst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2" name="Straight Connector 91"/>
                <p:cNvCxnSpPr/>
                <p:nvPr/>
              </p:nvCxnSpPr>
              <p:spPr>
                <a:xfrm>
                  <a:off x="6278563" y="6096144"/>
                  <a:ext cx="812800" cy="1588"/>
                </a:xfrm>
                <a:prstGeom prst="line">
                  <a:avLst/>
                </a:prstGeom>
                <a:ln w="38100">
                  <a:solidFill>
                    <a:srgbClr val="996600"/>
                  </a:solidFill>
                </a:ln>
                <a:effectLst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134" name="Straight Arrow Connector 133"/>
            <p:cNvCxnSpPr/>
            <p:nvPr/>
          </p:nvCxnSpPr>
          <p:spPr>
            <a:xfrm rot="10800000" flipV="1">
              <a:off x="6629400" y="5638800"/>
              <a:ext cx="533400" cy="3048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5" name="Straight Arrow Connector 134"/>
            <p:cNvCxnSpPr/>
            <p:nvPr/>
          </p:nvCxnSpPr>
          <p:spPr>
            <a:xfrm rot="10800000" flipH="1" flipV="1">
              <a:off x="7543800" y="5638800"/>
              <a:ext cx="533400" cy="3048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1" name="Rounded Rectangular Callout 70"/>
          <p:cNvSpPr/>
          <p:nvPr/>
        </p:nvSpPr>
        <p:spPr bwMode="auto">
          <a:xfrm>
            <a:off x="7772400" y="3810000"/>
            <a:ext cx="2286000" cy="990600"/>
          </a:xfrm>
          <a:prstGeom prst="wedgeRoundRectCallout">
            <a:avLst>
              <a:gd name="adj1" fmla="val 23278"/>
              <a:gd name="adj2" fmla="val 142845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r>
              <a:rPr lang="en-US" dirty="0">
                <a:latin typeface="Calibri"/>
                <a:cs typeface="Calibri"/>
              </a:rPr>
              <a:t>Path to reach goal:</a:t>
            </a:r>
          </a:p>
          <a:p>
            <a:pPr algn="ctr">
              <a:defRPr/>
            </a:pPr>
            <a:r>
              <a:rPr lang="en-US" dirty="0">
                <a:latin typeface="Calibri"/>
                <a:cs typeface="Calibri"/>
              </a:rPr>
              <a:t>Flip four, flip three</a:t>
            </a:r>
          </a:p>
          <a:p>
            <a:pPr algn="ctr">
              <a:defRPr/>
            </a:pPr>
            <a:r>
              <a:rPr lang="en-US" dirty="0">
                <a:latin typeface="Calibri"/>
                <a:cs typeface="Calibri"/>
              </a:rPr>
              <a:t>Total cost: 7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" grpId="0" animBg="1"/>
      <p:bldP spid="116" grpId="0" animBg="1"/>
      <p:bldP spid="116" grpId="1" animBg="1"/>
      <p:bldP spid="7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The One Queue</a:t>
            </a:r>
          </a:p>
        </p:txBody>
      </p:sp>
      <p:sp>
        <p:nvSpPr>
          <p:cNvPr id="29711" name="Rectangle 15"/>
          <p:cNvSpPr>
            <a:spLocks noGrp="1" noChangeArrowheads="1"/>
          </p:cNvSpPr>
          <p:nvPr>
            <p:ph idx="1"/>
          </p:nvPr>
        </p:nvSpPr>
        <p:spPr>
          <a:xfrm>
            <a:off x="381000" y="1443036"/>
            <a:ext cx="5842000" cy="4729164"/>
          </a:xfrm>
        </p:spPr>
        <p:txBody>
          <a:bodyPr/>
          <a:lstStyle/>
          <a:p>
            <a:pPr eaLnBrk="1" hangingPunct="1"/>
            <a:r>
              <a:rPr lang="en-US" sz="2800" dirty="0"/>
              <a:t>All these search algorithms are the same except for fringe strategies</a:t>
            </a:r>
          </a:p>
          <a:p>
            <a:pPr lvl="1"/>
            <a:r>
              <a:rPr lang="en-US" sz="2400" dirty="0"/>
              <a:t>Conceptually, all fringes are priority queues (i.e. collections of nodes with attached priorities)</a:t>
            </a:r>
          </a:p>
          <a:p>
            <a:pPr lvl="1"/>
            <a:r>
              <a:rPr lang="en-US" sz="2400" dirty="0"/>
              <a:t>Practically, for DFS and BFS, you can avoid the log(n) overhead from an actual priority queue, by using stacks and queues</a:t>
            </a:r>
          </a:p>
          <a:p>
            <a:pPr lvl="1"/>
            <a:r>
              <a:rPr lang="en-US" sz="2400" dirty="0"/>
              <a:t>Can even code one implementation that takes a variable queuing object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57900" y="1296458"/>
            <a:ext cx="5753099" cy="447463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Uninformed Search</a:t>
            </a:r>
          </a:p>
        </p:txBody>
      </p:sp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19200" y="-457200"/>
            <a:ext cx="9753599" cy="731519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Oval 8"/>
          <p:cNvSpPr>
            <a:spLocks noChangeArrowheads="1"/>
          </p:cNvSpPr>
          <p:nvPr/>
        </p:nvSpPr>
        <p:spPr bwMode="auto">
          <a:xfrm>
            <a:off x="8353425" y="4494213"/>
            <a:ext cx="1912937" cy="1771651"/>
          </a:xfrm>
          <a:prstGeom prst="ellipse">
            <a:avLst/>
          </a:pr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0243" name="Freeform 21"/>
          <p:cNvSpPr>
            <a:spLocks/>
          </p:cNvSpPr>
          <p:nvPr/>
        </p:nvSpPr>
        <p:spPr bwMode="auto">
          <a:xfrm>
            <a:off x="8745536" y="1412875"/>
            <a:ext cx="1616075" cy="2381251"/>
          </a:xfrm>
          <a:custGeom>
            <a:avLst/>
            <a:gdLst>
              <a:gd name="T0" fmla="*/ 2147483647 w 1018"/>
              <a:gd name="T1" fmla="*/ 2147483647 h 1500"/>
              <a:gd name="T2" fmla="*/ 2147483647 w 1018"/>
              <a:gd name="T3" fmla="*/ 2147483647 h 1500"/>
              <a:gd name="T4" fmla="*/ 2147483647 w 1018"/>
              <a:gd name="T5" fmla="*/ 2147483647 h 1500"/>
              <a:gd name="T6" fmla="*/ 2147483647 w 1018"/>
              <a:gd name="T7" fmla="*/ 2147483647 h 1500"/>
              <a:gd name="T8" fmla="*/ 2147483647 w 1018"/>
              <a:gd name="T9" fmla="*/ 2147483647 h 1500"/>
              <a:gd name="T10" fmla="*/ 2147483647 w 1018"/>
              <a:gd name="T11" fmla="*/ 2147483647 h 1500"/>
              <a:gd name="T12" fmla="*/ 2147483647 w 1018"/>
              <a:gd name="T13" fmla="*/ 2147483647 h 1500"/>
              <a:gd name="T14" fmla="*/ 2147483647 w 1018"/>
              <a:gd name="T15" fmla="*/ 2147483647 h 1500"/>
              <a:gd name="T16" fmla="*/ 2147483647 w 1018"/>
              <a:gd name="T17" fmla="*/ 2147483647 h 1500"/>
              <a:gd name="T18" fmla="*/ 0 w 1018"/>
              <a:gd name="T19" fmla="*/ 2147483647 h 1500"/>
              <a:gd name="T20" fmla="*/ 2147483647 w 1018"/>
              <a:gd name="T21" fmla="*/ 2147483647 h 1500"/>
              <a:gd name="T22" fmla="*/ 2147483647 w 1018"/>
              <a:gd name="T23" fmla="*/ 2147483647 h 1500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018"/>
              <a:gd name="T37" fmla="*/ 0 h 1500"/>
              <a:gd name="T38" fmla="*/ 1018 w 1018"/>
              <a:gd name="T39" fmla="*/ 1500 h 1500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1018" h="1500">
                <a:moveTo>
                  <a:pt x="636" y="164"/>
                </a:moveTo>
                <a:cubicBezTo>
                  <a:pt x="714" y="273"/>
                  <a:pt x="995" y="706"/>
                  <a:pt x="1018" y="842"/>
                </a:cubicBezTo>
                <a:cubicBezTo>
                  <a:pt x="963" y="845"/>
                  <a:pt x="797" y="942"/>
                  <a:pt x="772" y="978"/>
                </a:cubicBezTo>
                <a:cubicBezTo>
                  <a:pt x="771" y="1024"/>
                  <a:pt x="817" y="1372"/>
                  <a:pt x="691" y="1446"/>
                </a:cubicBezTo>
                <a:cubicBezTo>
                  <a:pt x="662" y="1493"/>
                  <a:pt x="626" y="1495"/>
                  <a:pt x="573" y="1500"/>
                </a:cubicBezTo>
                <a:cubicBezTo>
                  <a:pt x="531" y="1490"/>
                  <a:pt x="524" y="1490"/>
                  <a:pt x="492" y="1468"/>
                </a:cubicBezTo>
                <a:cubicBezTo>
                  <a:pt x="474" y="1442"/>
                  <a:pt x="433" y="1401"/>
                  <a:pt x="406" y="1382"/>
                </a:cubicBezTo>
                <a:cubicBezTo>
                  <a:pt x="370" y="1332"/>
                  <a:pt x="390" y="1355"/>
                  <a:pt x="347" y="1312"/>
                </a:cubicBezTo>
                <a:cubicBezTo>
                  <a:pt x="276" y="1241"/>
                  <a:pt x="350" y="1294"/>
                  <a:pt x="304" y="1263"/>
                </a:cubicBezTo>
                <a:cubicBezTo>
                  <a:pt x="236" y="1164"/>
                  <a:pt x="115" y="1184"/>
                  <a:pt x="0" y="1181"/>
                </a:cubicBezTo>
                <a:cubicBezTo>
                  <a:pt x="46" y="1005"/>
                  <a:pt x="460" y="338"/>
                  <a:pt x="566" y="169"/>
                </a:cubicBezTo>
                <a:cubicBezTo>
                  <a:pt x="672" y="0"/>
                  <a:pt x="622" y="165"/>
                  <a:pt x="636" y="164"/>
                </a:cubicBezTo>
                <a:close/>
              </a:path>
            </a:pathLst>
          </a:cu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1024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Uniform Cost Search</a:t>
            </a:r>
          </a:p>
        </p:txBody>
      </p:sp>
      <p:sp>
        <p:nvSpPr>
          <p:cNvPr id="10245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1"/>
            <a:ext cx="7162799" cy="4525963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800" dirty="0"/>
              <a:t>Strategy: expand lowest path cost</a:t>
            </a:r>
          </a:p>
          <a:p>
            <a:pPr eaLnBrk="1" hangingPunct="1">
              <a:lnSpc>
                <a:spcPct val="80000"/>
              </a:lnSpc>
            </a:pPr>
            <a:endParaRPr lang="en-US" sz="2800" dirty="0"/>
          </a:p>
          <a:p>
            <a:pPr lvl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800" dirty="0"/>
          </a:p>
          <a:p>
            <a:pPr eaLnBrk="1" hangingPunct="1">
              <a:lnSpc>
                <a:spcPct val="80000"/>
              </a:lnSpc>
            </a:pPr>
            <a:r>
              <a:rPr lang="en-US" sz="2800" dirty="0"/>
              <a:t>The good: UCS is complete and optimal!</a:t>
            </a:r>
          </a:p>
          <a:p>
            <a:pPr lvl="1">
              <a:lnSpc>
                <a:spcPct val="80000"/>
              </a:lnSpc>
            </a:pPr>
            <a:endParaRPr lang="en-US" sz="2400" dirty="0"/>
          </a:p>
          <a:p>
            <a:pPr lvl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800" dirty="0"/>
          </a:p>
          <a:p>
            <a:pPr eaLnBrk="1" hangingPunct="1">
              <a:lnSpc>
                <a:spcPct val="80000"/>
              </a:lnSpc>
            </a:pPr>
            <a:r>
              <a:rPr lang="en-US" sz="2800" dirty="0"/>
              <a:t>The bad: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Explores options in every “direction”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No information about goal location</a:t>
            </a:r>
          </a:p>
          <a:p>
            <a:pPr eaLnBrk="1" hangingPunct="1">
              <a:lnSpc>
                <a:spcPct val="80000"/>
              </a:lnSpc>
            </a:pPr>
            <a:endParaRPr lang="en-US" sz="2800" dirty="0"/>
          </a:p>
        </p:txBody>
      </p:sp>
      <p:sp>
        <p:nvSpPr>
          <p:cNvPr id="10246" name="Oval 4"/>
          <p:cNvSpPr>
            <a:spLocks noChangeArrowheads="1"/>
          </p:cNvSpPr>
          <p:nvPr/>
        </p:nvSpPr>
        <p:spPr bwMode="auto">
          <a:xfrm>
            <a:off x="9256712" y="5270501"/>
            <a:ext cx="163513" cy="153988"/>
          </a:xfrm>
          <a:prstGeom prst="ellipse">
            <a:avLst/>
          </a:prstGeom>
          <a:solidFill>
            <a:srgbClr val="008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0247" name="Text Box 5"/>
          <p:cNvSpPr txBox="1">
            <a:spLocks noChangeArrowheads="1"/>
          </p:cNvSpPr>
          <p:nvPr/>
        </p:nvSpPr>
        <p:spPr bwMode="auto">
          <a:xfrm>
            <a:off x="8994774" y="5386389"/>
            <a:ext cx="9144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Start</a:t>
            </a:r>
          </a:p>
        </p:txBody>
      </p:sp>
      <p:sp>
        <p:nvSpPr>
          <p:cNvPr id="10248" name="Oval 6"/>
          <p:cNvSpPr>
            <a:spLocks noChangeArrowheads="1"/>
          </p:cNvSpPr>
          <p:nvPr/>
        </p:nvSpPr>
        <p:spPr bwMode="auto">
          <a:xfrm>
            <a:off x="10183812" y="5292726"/>
            <a:ext cx="163513" cy="153988"/>
          </a:xfrm>
          <a:prstGeom prst="ellipse">
            <a:avLst/>
          </a:prstGeom>
          <a:solidFill>
            <a:srgbClr val="FF33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0249" name="Text Box 7"/>
          <p:cNvSpPr txBox="1">
            <a:spLocks noChangeArrowheads="1"/>
          </p:cNvSpPr>
          <p:nvPr/>
        </p:nvSpPr>
        <p:spPr bwMode="auto">
          <a:xfrm>
            <a:off x="10244136" y="5410201"/>
            <a:ext cx="9144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Goal</a:t>
            </a:r>
          </a:p>
        </p:txBody>
      </p:sp>
      <p:sp>
        <p:nvSpPr>
          <p:cNvPr id="10250" name="Freeform 9"/>
          <p:cNvSpPr>
            <a:spLocks/>
          </p:cNvSpPr>
          <p:nvPr/>
        </p:nvSpPr>
        <p:spPr bwMode="auto">
          <a:xfrm>
            <a:off x="8251825" y="1560514"/>
            <a:ext cx="2927351" cy="2554287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10251" name="Oval 10"/>
          <p:cNvSpPr>
            <a:spLocks noChangeArrowheads="1"/>
          </p:cNvSpPr>
          <p:nvPr/>
        </p:nvSpPr>
        <p:spPr bwMode="auto">
          <a:xfrm>
            <a:off x="9374186" y="1916113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0252" name="Oval 11"/>
          <p:cNvSpPr>
            <a:spLocks noChangeArrowheads="1"/>
          </p:cNvSpPr>
          <p:nvPr/>
        </p:nvSpPr>
        <p:spPr bwMode="auto">
          <a:xfrm>
            <a:off x="9850437" y="1906589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0253" name="Text Box 12"/>
          <p:cNvSpPr txBox="1">
            <a:spLocks noChangeArrowheads="1"/>
          </p:cNvSpPr>
          <p:nvPr/>
        </p:nvSpPr>
        <p:spPr bwMode="auto">
          <a:xfrm>
            <a:off x="9504361" y="1766889"/>
            <a:ext cx="274639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…</a:t>
            </a:r>
          </a:p>
        </p:txBody>
      </p:sp>
      <p:sp>
        <p:nvSpPr>
          <p:cNvPr id="10254" name="Oval 16"/>
          <p:cNvSpPr>
            <a:spLocks noChangeArrowheads="1"/>
          </p:cNvSpPr>
          <p:nvPr/>
        </p:nvSpPr>
        <p:spPr bwMode="auto">
          <a:xfrm>
            <a:off x="10098086" y="2955926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0255" name="Oval 17"/>
          <p:cNvSpPr>
            <a:spLocks noChangeArrowheads="1"/>
          </p:cNvSpPr>
          <p:nvPr/>
        </p:nvSpPr>
        <p:spPr bwMode="auto">
          <a:xfrm>
            <a:off x="9618662" y="3511550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0256" name="Freeform 19"/>
          <p:cNvSpPr>
            <a:spLocks/>
          </p:cNvSpPr>
          <p:nvPr/>
        </p:nvSpPr>
        <p:spPr bwMode="auto">
          <a:xfrm>
            <a:off x="9572624" y="2301877"/>
            <a:ext cx="179387" cy="1196975"/>
          </a:xfrm>
          <a:custGeom>
            <a:avLst/>
            <a:gdLst>
              <a:gd name="T0" fmla="*/ 2147483647 w 113"/>
              <a:gd name="T1" fmla="*/ 0 h 754"/>
              <a:gd name="T2" fmla="*/ 2147483647 w 113"/>
              <a:gd name="T3" fmla="*/ 2147483647 h 754"/>
              <a:gd name="T4" fmla="*/ 2147483647 w 113"/>
              <a:gd name="T5" fmla="*/ 2147483647 h 754"/>
              <a:gd name="T6" fmla="*/ 2147483647 w 113"/>
              <a:gd name="T7" fmla="*/ 2147483647 h 754"/>
              <a:gd name="T8" fmla="*/ 2147483647 w 113"/>
              <a:gd name="T9" fmla="*/ 2147483647 h 754"/>
              <a:gd name="T10" fmla="*/ 0 w 113"/>
              <a:gd name="T11" fmla="*/ 2147483647 h 754"/>
              <a:gd name="T12" fmla="*/ 2147483647 w 113"/>
              <a:gd name="T13" fmla="*/ 2147483647 h 754"/>
              <a:gd name="T14" fmla="*/ 2147483647 w 113"/>
              <a:gd name="T15" fmla="*/ 2147483647 h 754"/>
              <a:gd name="T16" fmla="*/ 2147483647 w 113"/>
              <a:gd name="T17" fmla="*/ 2147483647 h 754"/>
              <a:gd name="T18" fmla="*/ 2147483647 w 113"/>
              <a:gd name="T19" fmla="*/ 2147483647 h 754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13"/>
              <a:gd name="T31" fmla="*/ 0 h 754"/>
              <a:gd name="T32" fmla="*/ 113 w 113"/>
              <a:gd name="T33" fmla="*/ 754 h 754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13" h="754">
                <a:moveTo>
                  <a:pt x="80" y="0"/>
                </a:moveTo>
                <a:cubicBezTo>
                  <a:pt x="85" y="21"/>
                  <a:pt x="90" y="40"/>
                  <a:pt x="97" y="60"/>
                </a:cubicBezTo>
                <a:cubicBezTo>
                  <a:pt x="113" y="160"/>
                  <a:pt x="99" y="191"/>
                  <a:pt x="54" y="264"/>
                </a:cubicBezTo>
                <a:cubicBezTo>
                  <a:pt x="47" y="289"/>
                  <a:pt x="35" y="313"/>
                  <a:pt x="21" y="334"/>
                </a:cubicBezTo>
                <a:cubicBezTo>
                  <a:pt x="12" y="374"/>
                  <a:pt x="21" y="340"/>
                  <a:pt x="10" y="372"/>
                </a:cubicBezTo>
                <a:cubicBezTo>
                  <a:pt x="6" y="383"/>
                  <a:pt x="0" y="404"/>
                  <a:pt x="0" y="404"/>
                </a:cubicBezTo>
                <a:cubicBezTo>
                  <a:pt x="4" y="446"/>
                  <a:pt x="13" y="491"/>
                  <a:pt x="43" y="523"/>
                </a:cubicBezTo>
                <a:cubicBezTo>
                  <a:pt x="45" y="530"/>
                  <a:pt x="45" y="537"/>
                  <a:pt x="48" y="544"/>
                </a:cubicBezTo>
                <a:cubicBezTo>
                  <a:pt x="51" y="550"/>
                  <a:pt x="57" y="554"/>
                  <a:pt x="59" y="560"/>
                </a:cubicBezTo>
                <a:cubicBezTo>
                  <a:pt x="78" y="626"/>
                  <a:pt x="70" y="684"/>
                  <a:pt x="70" y="754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10257" name="Freeform 20"/>
          <p:cNvSpPr>
            <a:spLocks/>
          </p:cNvSpPr>
          <p:nvPr/>
        </p:nvSpPr>
        <p:spPr bwMode="auto">
          <a:xfrm>
            <a:off x="9990136" y="2498725"/>
            <a:ext cx="222251" cy="436563"/>
          </a:xfrm>
          <a:custGeom>
            <a:avLst/>
            <a:gdLst>
              <a:gd name="T0" fmla="*/ 0 w 140"/>
              <a:gd name="T1" fmla="*/ 0 h 275"/>
              <a:gd name="T2" fmla="*/ 2147483647 w 140"/>
              <a:gd name="T3" fmla="*/ 2147483647 h 275"/>
              <a:gd name="T4" fmla="*/ 2147483647 w 140"/>
              <a:gd name="T5" fmla="*/ 2147483647 h 275"/>
              <a:gd name="T6" fmla="*/ 2147483647 w 140"/>
              <a:gd name="T7" fmla="*/ 2147483647 h 275"/>
              <a:gd name="T8" fmla="*/ 2147483647 w 140"/>
              <a:gd name="T9" fmla="*/ 2147483647 h 275"/>
              <a:gd name="T10" fmla="*/ 2147483647 w 140"/>
              <a:gd name="T11" fmla="*/ 2147483647 h 275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40"/>
              <a:gd name="T19" fmla="*/ 0 h 275"/>
              <a:gd name="T20" fmla="*/ 140 w 140"/>
              <a:gd name="T21" fmla="*/ 275 h 275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40" h="275">
                <a:moveTo>
                  <a:pt x="0" y="0"/>
                </a:moveTo>
                <a:cubicBezTo>
                  <a:pt x="11" y="11"/>
                  <a:pt x="20" y="24"/>
                  <a:pt x="33" y="33"/>
                </a:cubicBezTo>
                <a:cubicBezTo>
                  <a:pt x="59" y="52"/>
                  <a:pt x="92" y="58"/>
                  <a:pt x="119" y="76"/>
                </a:cubicBezTo>
                <a:cubicBezTo>
                  <a:pt x="140" y="106"/>
                  <a:pt x="138" y="138"/>
                  <a:pt x="124" y="172"/>
                </a:cubicBezTo>
                <a:cubicBezTo>
                  <a:pt x="116" y="190"/>
                  <a:pt x="92" y="221"/>
                  <a:pt x="92" y="221"/>
                </a:cubicBezTo>
                <a:cubicBezTo>
                  <a:pt x="98" y="240"/>
                  <a:pt x="114" y="255"/>
                  <a:pt x="114" y="275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10258" name="Oval 22"/>
          <p:cNvSpPr>
            <a:spLocks noChangeArrowheads="1"/>
          </p:cNvSpPr>
          <p:nvPr/>
        </p:nvSpPr>
        <p:spPr bwMode="auto">
          <a:xfrm>
            <a:off x="9605962" y="1490664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0259" name="Freeform 23"/>
          <p:cNvSpPr>
            <a:spLocks/>
          </p:cNvSpPr>
          <p:nvPr/>
        </p:nvSpPr>
        <p:spPr bwMode="auto">
          <a:xfrm>
            <a:off x="9034462" y="2395539"/>
            <a:ext cx="1181100" cy="557212"/>
          </a:xfrm>
          <a:custGeom>
            <a:avLst/>
            <a:gdLst>
              <a:gd name="T0" fmla="*/ 2147483647 w 744"/>
              <a:gd name="T1" fmla="*/ 0 h 351"/>
              <a:gd name="T2" fmla="*/ 2147483647 w 744"/>
              <a:gd name="T3" fmla="*/ 2147483647 h 351"/>
              <a:gd name="T4" fmla="*/ 2147483647 w 744"/>
              <a:gd name="T5" fmla="*/ 2147483647 h 351"/>
              <a:gd name="T6" fmla="*/ 2147483647 w 744"/>
              <a:gd name="T7" fmla="*/ 2147483647 h 351"/>
              <a:gd name="T8" fmla="*/ 0 w 744"/>
              <a:gd name="T9" fmla="*/ 2147483647 h 35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44"/>
              <a:gd name="T16" fmla="*/ 0 h 351"/>
              <a:gd name="T17" fmla="*/ 744 w 744"/>
              <a:gd name="T18" fmla="*/ 351 h 35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44" h="351">
                <a:moveTo>
                  <a:pt x="744" y="0"/>
                </a:moveTo>
                <a:cubicBezTo>
                  <a:pt x="672" y="25"/>
                  <a:pt x="600" y="51"/>
                  <a:pt x="547" y="105"/>
                </a:cubicBezTo>
                <a:cubicBezTo>
                  <a:pt x="494" y="159"/>
                  <a:pt x="485" y="295"/>
                  <a:pt x="428" y="323"/>
                </a:cubicBezTo>
                <a:cubicBezTo>
                  <a:pt x="371" y="351"/>
                  <a:pt x="274" y="293"/>
                  <a:pt x="203" y="274"/>
                </a:cubicBezTo>
                <a:cubicBezTo>
                  <a:pt x="132" y="255"/>
                  <a:pt x="66" y="233"/>
                  <a:pt x="0" y="211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10260" name="Freeform 24"/>
          <p:cNvSpPr>
            <a:spLocks/>
          </p:cNvSpPr>
          <p:nvPr/>
        </p:nvSpPr>
        <p:spPr bwMode="auto">
          <a:xfrm>
            <a:off x="9290050" y="2127251"/>
            <a:ext cx="747712" cy="293688"/>
          </a:xfrm>
          <a:custGeom>
            <a:avLst/>
            <a:gdLst>
              <a:gd name="T0" fmla="*/ 2147483647 w 471"/>
              <a:gd name="T1" fmla="*/ 0 h 185"/>
              <a:gd name="T2" fmla="*/ 2147483647 w 471"/>
              <a:gd name="T3" fmla="*/ 2147483647 h 185"/>
              <a:gd name="T4" fmla="*/ 0 w 471"/>
              <a:gd name="T5" fmla="*/ 2147483647 h 185"/>
              <a:gd name="T6" fmla="*/ 0 60000 65536"/>
              <a:gd name="T7" fmla="*/ 0 60000 65536"/>
              <a:gd name="T8" fmla="*/ 0 60000 65536"/>
              <a:gd name="T9" fmla="*/ 0 w 471"/>
              <a:gd name="T10" fmla="*/ 0 h 185"/>
              <a:gd name="T11" fmla="*/ 471 w 471"/>
              <a:gd name="T12" fmla="*/ 185 h 185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71" h="185">
                <a:moveTo>
                  <a:pt x="471" y="0"/>
                </a:moveTo>
                <a:cubicBezTo>
                  <a:pt x="394" y="76"/>
                  <a:pt x="317" y="153"/>
                  <a:pt x="239" y="169"/>
                </a:cubicBezTo>
                <a:cubicBezTo>
                  <a:pt x="161" y="185"/>
                  <a:pt x="80" y="142"/>
                  <a:pt x="0" y="99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10261" name="Oval 25"/>
          <p:cNvSpPr>
            <a:spLocks noChangeArrowheads="1"/>
          </p:cNvSpPr>
          <p:nvPr/>
        </p:nvSpPr>
        <p:spPr bwMode="auto">
          <a:xfrm>
            <a:off x="8888412" y="4929189"/>
            <a:ext cx="869951" cy="869951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0262" name="Text Box 26"/>
          <p:cNvSpPr txBox="1">
            <a:spLocks noChangeArrowheads="1"/>
          </p:cNvSpPr>
          <p:nvPr/>
        </p:nvSpPr>
        <p:spPr bwMode="auto">
          <a:xfrm>
            <a:off x="10528300" y="2495551"/>
            <a:ext cx="8255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c </a:t>
            </a:r>
            <a:r>
              <a:rPr lang="en-US">
                <a:sym typeface="Symbol" pitchFamily="18" charset="2"/>
              </a:rPr>
              <a:t> 3</a:t>
            </a:r>
          </a:p>
        </p:txBody>
      </p:sp>
      <p:sp>
        <p:nvSpPr>
          <p:cNvPr id="10263" name="Text Box 27"/>
          <p:cNvSpPr txBox="1">
            <a:spLocks noChangeArrowheads="1"/>
          </p:cNvSpPr>
          <p:nvPr/>
        </p:nvSpPr>
        <p:spPr bwMode="auto">
          <a:xfrm>
            <a:off x="10401300" y="2100263"/>
            <a:ext cx="8255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c </a:t>
            </a:r>
            <a:r>
              <a:rPr lang="en-US">
                <a:sym typeface="Symbol" pitchFamily="18" charset="2"/>
              </a:rPr>
              <a:t> 2</a:t>
            </a:r>
          </a:p>
        </p:txBody>
      </p:sp>
      <p:sp>
        <p:nvSpPr>
          <p:cNvPr id="10264" name="Text Box 28"/>
          <p:cNvSpPr txBox="1">
            <a:spLocks noChangeArrowheads="1"/>
          </p:cNvSpPr>
          <p:nvPr/>
        </p:nvSpPr>
        <p:spPr bwMode="auto">
          <a:xfrm>
            <a:off x="10201274" y="1722439"/>
            <a:ext cx="8255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c </a:t>
            </a:r>
            <a:r>
              <a:rPr lang="en-US">
                <a:sym typeface="Symbol" pitchFamily="18" charset="2"/>
              </a:rPr>
              <a:t> 1</a:t>
            </a:r>
          </a:p>
        </p:txBody>
      </p:sp>
      <p:sp>
        <p:nvSpPr>
          <p:cNvPr id="10265" name="TextBox 18"/>
          <p:cNvSpPr txBox="1">
            <a:spLocks noChangeArrowheads="1"/>
          </p:cNvSpPr>
          <p:nvPr/>
        </p:nvSpPr>
        <p:spPr bwMode="auto">
          <a:xfrm>
            <a:off x="7315200" y="6248400"/>
            <a:ext cx="4841875" cy="646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alibri"/>
                <a:cs typeface="Calibri"/>
              </a:rPr>
              <a:t>[Demo: contours UCS empty (L3D1)]</a:t>
            </a:r>
          </a:p>
          <a:p>
            <a:r>
              <a:rPr lang="en-US" dirty="0">
                <a:solidFill>
                  <a:srgbClr val="C00000"/>
                </a:solidFill>
                <a:latin typeface="Calibri"/>
                <a:cs typeface="Calibri"/>
              </a:rPr>
              <a:t>[Demo: contours UCS </a:t>
            </a:r>
            <a:r>
              <a:rPr lang="en-US" dirty="0" err="1">
                <a:solidFill>
                  <a:srgbClr val="C00000"/>
                </a:solidFill>
                <a:latin typeface="Calibri"/>
                <a:cs typeface="Calibri"/>
              </a:rPr>
              <a:t>pacman</a:t>
            </a:r>
            <a:r>
              <a:rPr lang="en-US" dirty="0">
                <a:solidFill>
                  <a:srgbClr val="C00000"/>
                </a:solidFill>
                <a:latin typeface="Calibri"/>
                <a:cs typeface="Calibri"/>
              </a:rPr>
              <a:t> small maze (L3D3)]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Contours UCS Empty</a:t>
            </a:r>
          </a:p>
        </p:txBody>
      </p:sp>
      <p:pic>
        <p:nvPicPr>
          <p:cNvPr id="3" name="Empty-UCS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05920" y="1128214"/>
            <a:ext cx="6380161" cy="5348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574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0" y="-25400"/>
            <a:ext cx="12192000" cy="1143000"/>
          </a:xfrm>
        </p:spPr>
        <p:txBody>
          <a:bodyPr/>
          <a:lstStyle/>
          <a:p>
            <a:r>
              <a:rPr lang="en-US" dirty="0"/>
              <a:t>Video of Demo Contours UCS </a:t>
            </a:r>
            <a:r>
              <a:rPr lang="en-US" dirty="0" err="1"/>
              <a:t>Pacman</a:t>
            </a:r>
            <a:r>
              <a:rPr lang="en-US" dirty="0"/>
              <a:t> Small Maze</a:t>
            </a:r>
          </a:p>
        </p:txBody>
      </p:sp>
      <p:pic>
        <p:nvPicPr>
          <p:cNvPr id="2" name="ContoursPacmanSmallMaze-UCS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35183" y="1143000"/>
            <a:ext cx="10121635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402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Informed Search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54691" y="1603435"/>
            <a:ext cx="6463617" cy="426246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18584122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Search Heuristics</a:t>
            </a:r>
          </a:p>
        </p:txBody>
      </p:sp>
      <p:pic>
        <p:nvPicPr>
          <p:cNvPr id="32771" name="Picture 2" descr="Z:\Shared with PC\smallMaze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3400" y="3498849"/>
            <a:ext cx="6623051" cy="29781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 txBox="1">
            <a:spLocks noChangeArrowheads="1"/>
          </p:cNvSpPr>
          <p:nvPr/>
        </p:nvSpPr>
        <p:spPr bwMode="auto">
          <a:xfrm>
            <a:off x="457200" y="1219200"/>
            <a:ext cx="6858000" cy="17081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/>
          <a:lstStyle/>
          <a:p>
            <a:pPr marL="342866" indent="-342866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en-US" sz="2800" kern="0" dirty="0">
                <a:solidFill>
                  <a:schemeClr val="accent2"/>
                </a:solidFill>
                <a:latin typeface="Calibri" pitchFamily="34" charset="0"/>
                <a:cs typeface="+mn-cs"/>
              </a:rPr>
              <a:t>A heuristic is:</a:t>
            </a:r>
          </a:p>
          <a:p>
            <a:pPr marL="800021" lvl="1" indent="-342866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en-US" sz="2000" kern="0" dirty="0">
                <a:latin typeface="Calibri" pitchFamily="34" charset="0"/>
                <a:cs typeface="+mn-cs"/>
              </a:rPr>
              <a:t>A function that </a:t>
            </a:r>
            <a:r>
              <a:rPr lang="en-US" sz="2000" i="1" kern="0" dirty="0">
                <a:latin typeface="Calibri" pitchFamily="34" charset="0"/>
                <a:cs typeface="+mn-cs"/>
              </a:rPr>
              <a:t>estimates</a:t>
            </a:r>
            <a:r>
              <a:rPr lang="en-US" sz="2000" kern="0" dirty="0">
                <a:latin typeface="Calibri" pitchFamily="34" charset="0"/>
                <a:cs typeface="+mn-cs"/>
              </a:rPr>
              <a:t> how close a state is to a goal</a:t>
            </a:r>
          </a:p>
          <a:p>
            <a:pPr marL="800021" lvl="1" indent="-342866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en-US" sz="2000" kern="0" dirty="0">
                <a:latin typeface="Calibri" pitchFamily="34" charset="0"/>
                <a:cs typeface="+mn-cs"/>
              </a:rPr>
              <a:t>Designed for a particular search problem</a:t>
            </a:r>
          </a:p>
          <a:p>
            <a:pPr marL="800021" lvl="1" indent="-342866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en-US" sz="2000" kern="0" dirty="0">
                <a:latin typeface="Calibri" pitchFamily="34" charset="0"/>
                <a:cs typeface="+mn-cs"/>
              </a:rPr>
              <a:t>Examples: Manhattan distance, Euclidean distance for </a:t>
            </a:r>
            <a:r>
              <a:rPr lang="en-US" sz="2000" kern="0" dirty="0" err="1">
                <a:latin typeface="Calibri" pitchFamily="34" charset="0"/>
                <a:cs typeface="+mn-cs"/>
              </a:rPr>
              <a:t>pathing</a:t>
            </a:r>
            <a:endParaRPr lang="en-US" sz="2000" kern="0" dirty="0">
              <a:latin typeface="Calibri" pitchFamily="34" charset="0"/>
              <a:cs typeface="+mn-cs"/>
            </a:endParaRPr>
          </a:p>
        </p:txBody>
      </p:sp>
      <p:grpSp>
        <p:nvGrpSpPr>
          <p:cNvPr id="2" name="Group 18"/>
          <p:cNvGrpSpPr>
            <a:grpSpLocks/>
          </p:cNvGrpSpPr>
          <p:nvPr/>
        </p:nvGrpSpPr>
        <p:grpSpPr bwMode="auto">
          <a:xfrm>
            <a:off x="903293" y="4078286"/>
            <a:ext cx="3025775" cy="1924051"/>
            <a:chOff x="1573306" y="4155142"/>
            <a:chExt cx="3025588" cy="1922929"/>
          </a:xfrm>
        </p:grpSpPr>
        <p:sp>
          <p:nvSpPr>
            <p:cNvPr id="13" name="Freeform 12"/>
            <p:cNvSpPr/>
            <p:nvPr/>
          </p:nvSpPr>
          <p:spPr>
            <a:xfrm>
              <a:off x="1573306" y="4578757"/>
              <a:ext cx="3025588" cy="1499314"/>
            </a:xfrm>
            <a:custGeom>
              <a:avLst/>
              <a:gdLst>
                <a:gd name="connsiteX0" fmla="*/ 3065929 w 3065929"/>
                <a:gd name="connsiteY0" fmla="*/ 13447 h 1479177"/>
                <a:gd name="connsiteX1" fmla="*/ 0 w 3065929"/>
                <a:gd name="connsiteY1" fmla="*/ 0 h 1479177"/>
                <a:gd name="connsiteX2" fmla="*/ 26894 w 3065929"/>
                <a:gd name="connsiteY2" fmla="*/ 1479177 h 1479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65929" h="1479177">
                  <a:moveTo>
                    <a:pt x="3065929" y="13447"/>
                  </a:moveTo>
                  <a:lnTo>
                    <a:pt x="0" y="0"/>
                  </a:lnTo>
                  <a:lnTo>
                    <a:pt x="26894" y="1479177"/>
                  </a:lnTo>
                </a:path>
              </a:pathLst>
            </a:custGeom>
            <a:ln w="57150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2778" name="TextBox 15"/>
            <p:cNvSpPr txBox="1">
              <a:spLocks noChangeArrowheads="1"/>
            </p:cNvSpPr>
            <p:nvPr/>
          </p:nvSpPr>
          <p:spPr bwMode="auto">
            <a:xfrm>
              <a:off x="2164976" y="4155142"/>
              <a:ext cx="441119" cy="3691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C00000"/>
                  </a:solidFill>
                </a:rPr>
                <a:t>10</a:t>
              </a:r>
            </a:p>
          </p:txBody>
        </p:sp>
        <p:sp>
          <p:nvSpPr>
            <p:cNvPr id="32779" name="TextBox 16"/>
            <p:cNvSpPr txBox="1">
              <a:spLocks noChangeArrowheads="1"/>
            </p:cNvSpPr>
            <p:nvPr/>
          </p:nvSpPr>
          <p:spPr bwMode="auto">
            <a:xfrm>
              <a:off x="1591236" y="4953001"/>
              <a:ext cx="312887" cy="3691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C00000"/>
                  </a:solidFill>
                </a:rPr>
                <a:t>5</a:t>
              </a:r>
            </a:p>
          </p:txBody>
        </p:sp>
      </p:grpSp>
      <p:grpSp>
        <p:nvGrpSpPr>
          <p:cNvPr id="3" name="Group 19"/>
          <p:cNvGrpSpPr>
            <a:grpSpLocks/>
          </p:cNvGrpSpPr>
          <p:nvPr/>
        </p:nvGrpSpPr>
        <p:grpSpPr bwMode="auto">
          <a:xfrm>
            <a:off x="984257" y="4495801"/>
            <a:ext cx="2978143" cy="1506537"/>
            <a:chOff x="1653989" y="4572529"/>
            <a:chExt cx="2978334" cy="1505542"/>
          </a:xfrm>
        </p:grpSpPr>
        <p:cxnSp>
          <p:nvCxnSpPr>
            <p:cNvPr id="15" name="Straight Arrow Connector 14"/>
            <p:cNvCxnSpPr/>
            <p:nvPr/>
          </p:nvCxnSpPr>
          <p:spPr>
            <a:xfrm flipH="1">
              <a:off x="1653989" y="4572529"/>
              <a:ext cx="2978334" cy="1505542"/>
            </a:xfrm>
            <a:prstGeom prst="straightConnector1">
              <a:avLst/>
            </a:prstGeom>
            <a:ln w="57150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2776" name="TextBox 17"/>
            <p:cNvSpPr txBox="1">
              <a:spLocks noChangeArrowheads="1"/>
            </p:cNvSpPr>
            <p:nvPr/>
          </p:nvSpPr>
          <p:spPr bwMode="auto">
            <a:xfrm>
              <a:off x="3016625" y="5356413"/>
              <a:ext cx="620787" cy="3690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C00000"/>
                  </a:solidFill>
                </a:rPr>
                <a:t>11.2</a:t>
              </a:r>
            </a:p>
          </p:txBody>
        </p:sp>
      </p:grpSp>
      <p:pic>
        <p:nvPicPr>
          <p:cNvPr id="317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79223" y="1524000"/>
            <a:ext cx="3407831" cy="2300286"/>
          </a:xfrm>
          <a:prstGeom prst="rect">
            <a:avLst/>
          </a:prstGeom>
          <a:noFill/>
        </p:spPr>
      </p:pic>
      <p:pic>
        <p:nvPicPr>
          <p:cNvPr id="3174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01000" y="4116375"/>
            <a:ext cx="3476133" cy="2374241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 in the news …</a:t>
            </a:r>
          </a:p>
        </p:txBody>
      </p:sp>
      <p:pic>
        <p:nvPicPr>
          <p:cNvPr id="4" name="Picture 3" descr="Screen Shot 2014-01-27 at 11.57.2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617" y="1219200"/>
            <a:ext cx="7284767" cy="5562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789066" y="6488668"/>
            <a:ext cx="2402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alibri"/>
                <a:cs typeface="Calibri"/>
              </a:rPr>
              <a:t>TechCrunch</a:t>
            </a:r>
            <a:r>
              <a:rPr lang="en-US" dirty="0">
                <a:latin typeface="Calibri"/>
                <a:cs typeface="Calibri"/>
              </a:rPr>
              <a:t>, 2014/1/25</a:t>
            </a:r>
          </a:p>
        </p:txBody>
      </p:sp>
    </p:spTree>
    <p:extLst>
      <p:ext uri="{BB962C8B-B14F-4D97-AF65-F5344CB8AC3E}">
        <p14:creationId xmlns:p14="http://schemas.microsoft.com/office/powerpoint/2010/main" val="925391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Example: Heuristic Function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dirty="0"/>
          </a:p>
        </p:txBody>
      </p:sp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44689" y="1640445"/>
            <a:ext cx="8329612" cy="4090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294" name="Text Box 6"/>
          <p:cNvSpPr txBox="1">
            <a:spLocks noChangeArrowheads="1"/>
          </p:cNvSpPr>
          <p:nvPr/>
        </p:nvSpPr>
        <p:spPr bwMode="auto">
          <a:xfrm>
            <a:off x="8991600" y="5943600"/>
            <a:ext cx="1143000" cy="523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dirty="0">
                <a:solidFill>
                  <a:srgbClr val="C00000"/>
                </a:solidFill>
              </a:rPr>
              <a:t>h(x)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8458200" y="1600200"/>
            <a:ext cx="1905000" cy="426720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Example: Heuristic Function</a:t>
            </a: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3371851" y="2563812"/>
            <a:ext cx="495300" cy="0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3300413" y="2660650"/>
            <a:ext cx="636587" cy="0"/>
          </a:xfrm>
          <a:prstGeom prst="line">
            <a:avLst/>
          </a:prstGeom>
          <a:ln w="381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3124200" y="2465388"/>
            <a:ext cx="1025525" cy="1587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3230563" y="2755900"/>
            <a:ext cx="812800" cy="1588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3316289" y="3789363"/>
            <a:ext cx="636587" cy="1587"/>
          </a:xfrm>
          <a:prstGeom prst="line">
            <a:avLst/>
          </a:prstGeom>
          <a:ln w="381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3387726" y="3595687"/>
            <a:ext cx="495300" cy="0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3140076" y="3692524"/>
            <a:ext cx="1025525" cy="0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3246439" y="3884612"/>
            <a:ext cx="812800" cy="1587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5262564" y="2333625"/>
            <a:ext cx="1025525" cy="1588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5510214" y="2236787"/>
            <a:ext cx="495300" cy="0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5438775" y="2139950"/>
            <a:ext cx="636588" cy="0"/>
          </a:xfrm>
          <a:prstGeom prst="line">
            <a:avLst/>
          </a:prstGeom>
          <a:ln w="381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5368925" y="2043112"/>
            <a:ext cx="812800" cy="1587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279" name="Group 81"/>
          <p:cNvGrpSpPr>
            <a:grpSpLocks/>
          </p:cNvGrpSpPr>
          <p:nvPr/>
        </p:nvGrpSpPr>
        <p:grpSpPr bwMode="auto">
          <a:xfrm flipV="1">
            <a:off x="2438400" y="4751388"/>
            <a:ext cx="1025525" cy="195263"/>
            <a:chOff x="914400" y="6033654"/>
            <a:chExt cx="1025380" cy="194975"/>
          </a:xfrm>
        </p:grpSpPr>
        <p:cxnSp>
          <p:nvCxnSpPr>
            <p:cNvPr id="45" name="Straight Connector 44"/>
            <p:cNvCxnSpPr/>
            <p:nvPr/>
          </p:nvCxnSpPr>
          <p:spPr>
            <a:xfrm flipV="1">
              <a:off x="1090588" y="6227044"/>
              <a:ext cx="636497" cy="1585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>
              <a:off x="1162015" y="6033654"/>
              <a:ext cx="495230" cy="1585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>
              <a:off x="914400" y="6130349"/>
              <a:ext cx="1025380" cy="1586"/>
            </a:xfrm>
            <a:prstGeom prst="line">
              <a:avLst/>
            </a:prstGeom>
            <a:ln w="38100">
              <a:solidFill>
                <a:srgbClr val="6633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38" name="Straight Connector 37"/>
          <p:cNvCxnSpPr/>
          <p:nvPr/>
        </p:nvCxnSpPr>
        <p:spPr>
          <a:xfrm flipV="1">
            <a:off x="2544763" y="5041900"/>
            <a:ext cx="812800" cy="1588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281" name="Group 87"/>
          <p:cNvGrpSpPr>
            <a:grpSpLocks/>
          </p:cNvGrpSpPr>
          <p:nvPr/>
        </p:nvGrpSpPr>
        <p:grpSpPr bwMode="auto">
          <a:xfrm flipV="1">
            <a:off x="4419600" y="4419600"/>
            <a:ext cx="1025525" cy="290513"/>
            <a:chOff x="2175020" y="6019800"/>
            <a:chExt cx="1025380" cy="290946"/>
          </a:xfrm>
        </p:grpSpPr>
        <p:grpSp>
          <p:nvGrpSpPr>
            <p:cNvPr id="11354" name="Group 82"/>
            <p:cNvGrpSpPr>
              <a:grpSpLocks/>
            </p:cNvGrpSpPr>
            <p:nvPr/>
          </p:nvGrpSpPr>
          <p:grpSpPr bwMode="auto">
            <a:xfrm>
              <a:off x="2175020" y="6019800"/>
              <a:ext cx="1025380" cy="194975"/>
              <a:chOff x="914400" y="6033654"/>
              <a:chExt cx="1025380" cy="194975"/>
            </a:xfrm>
          </p:grpSpPr>
          <p:cxnSp>
            <p:nvCxnSpPr>
              <p:cNvPr id="42" name="Straight Connector 41"/>
              <p:cNvCxnSpPr/>
              <p:nvPr/>
            </p:nvCxnSpPr>
            <p:spPr>
              <a:xfrm flipV="1">
                <a:off x="1090588" y="6227617"/>
                <a:ext cx="636497" cy="1590"/>
              </a:xfrm>
              <a:prstGeom prst="line">
                <a:avLst/>
              </a:prstGeom>
              <a:ln w="38100">
                <a:solidFill>
                  <a:srgbClr val="CC66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>
              <a:xfrm>
                <a:off x="1162015" y="6033654"/>
                <a:ext cx="495230" cy="1590"/>
              </a:xfrm>
              <a:prstGeom prst="line">
                <a:avLst/>
              </a:prstGeom>
              <a:ln w="38100">
                <a:solidFill>
                  <a:srgbClr val="CC99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>
              <a:xfrm>
                <a:off x="914400" y="6130636"/>
                <a:ext cx="1025380" cy="1589"/>
              </a:xfrm>
              <a:prstGeom prst="line">
                <a:avLst/>
              </a:prstGeom>
              <a:ln w="38100">
                <a:solidFill>
                  <a:srgbClr val="6633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41" name="Straight Connector 40"/>
            <p:cNvCxnSpPr/>
            <p:nvPr/>
          </p:nvCxnSpPr>
          <p:spPr>
            <a:xfrm flipV="1">
              <a:off x="2281368" y="6309156"/>
              <a:ext cx="812685" cy="1590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52" name="Straight Connector 51"/>
          <p:cNvCxnSpPr/>
          <p:nvPr/>
        </p:nvCxnSpPr>
        <p:spPr>
          <a:xfrm>
            <a:off x="9220200" y="4252912"/>
            <a:ext cx="1025525" cy="0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V="1">
            <a:off x="9467851" y="3962400"/>
            <a:ext cx="495300" cy="1588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V="1">
            <a:off x="9396413" y="4059238"/>
            <a:ext cx="636587" cy="1587"/>
          </a:xfrm>
          <a:prstGeom prst="line">
            <a:avLst/>
          </a:prstGeom>
          <a:ln w="381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V="1">
            <a:off x="9326563" y="4156074"/>
            <a:ext cx="812800" cy="0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5216526" y="3656012"/>
            <a:ext cx="1025525" cy="1587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5464175" y="3559174"/>
            <a:ext cx="495300" cy="1588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288" name="Group 94"/>
          <p:cNvGrpSpPr>
            <a:grpSpLocks/>
          </p:cNvGrpSpPr>
          <p:nvPr/>
        </p:nvGrpSpPr>
        <p:grpSpPr bwMode="auto">
          <a:xfrm flipV="1">
            <a:off x="5322888" y="3367087"/>
            <a:ext cx="812800" cy="96837"/>
            <a:chOff x="6278274" y="6096000"/>
            <a:chExt cx="813233" cy="96982"/>
          </a:xfrm>
        </p:grpSpPr>
        <p:cxnSp>
          <p:nvCxnSpPr>
            <p:cNvPr id="59" name="Straight Connector 58"/>
            <p:cNvCxnSpPr/>
            <p:nvPr/>
          </p:nvCxnSpPr>
          <p:spPr>
            <a:xfrm>
              <a:off x="6349749" y="6191393"/>
              <a:ext cx="635338" cy="1589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6278274" y="6096000"/>
              <a:ext cx="813233" cy="1589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63" name="Straight Arrow Connector 62"/>
          <p:cNvCxnSpPr/>
          <p:nvPr/>
        </p:nvCxnSpPr>
        <p:spPr>
          <a:xfrm rot="10800000" flipV="1">
            <a:off x="4302125" y="2362199"/>
            <a:ext cx="574675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 rot="5400000" flipH="1" flipV="1">
            <a:off x="3390900" y="3189287"/>
            <a:ext cx="533400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 flipV="1">
            <a:off x="3048000" y="4065587"/>
            <a:ext cx="609600" cy="4572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 rot="10800000">
            <a:off x="4073525" y="4114799"/>
            <a:ext cx="3048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 flipV="1">
            <a:off x="5692775" y="5561012"/>
            <a:ext cx="495300" cy="1587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294" name="Group 80"/>
          <p:cNvGrpSpPr>
            <a:grpSpLocks/>
          </p:cNvGrpSpPr>
          <p:nvPr/>
        </p:nvGrpSpPr>
        <p:grpSpPr bwMode="auto">
          <a:xfrm flipV="1">
            <a:off x="5445126" y="5272088"/>
            <a:ext cx="1025525" cy="193675"/>
            <a:chOff x="3200400" y="5791200"/>
            <a:chExt cx="1025380" cy="193964"/>
          </a:xfrm>
        </p:grpSpPr>
        <p:cxnSp>
          <p:nvCxnSpPr>
            <p:cNvPr id="78" name="Straight Connector 77"/>
            <p:cNvCxnSpPr/>
            <p:nvPr/>
          </p:nvCxnSpPr>
          <p:spPr>
            <a:xfrm>
              <a:off x="3376588" y="5886592"/>
              <a:ext cx="636497" cy="1590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 flipV="1">
              <a:off x="3200400" y="5983575"/>
              <a:ext cx="1025380" cy="1589"/>
            </a:xfrm>
            <a:prstGeom prst="line">
              <a:avLst/>
            </a:prstGeom>
            <a:ln w="38100">
              <a:solidFill>
                <a:srgbClr val="6633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>
              <a:off x="3306748" y="5791200"/>
              <a:ext cx="812685" cy="1590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84" name="Straight Connector 83"/>
          <p:cNvCxnSpPr/>
          <p:nvPr/>
        </p:nvCxnSpPr>
        <p:spPr>
          <a:xfrm flipV="1">
            <a:off x="2609851" y="5861050"/>
            <a:ext cx="495300" cy="0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296" name="Group 86"/>
          <p:cNvGrpSpPr>
            <a:grpSpLocks/>
          </p:cNvGrpSpPr>
          <p:nvPr/>
        </p:nvGrpSpPr>
        <p:grpSpPr bwMode="auto">
          <a:xfrm flipV="1">
            <a:off x="2362200" y="5665788"/>
            <a:ext cx="1025525" cy="98425"/>
            <a:chOff x="1752600" y="5562600"/>
            <a:chExt cx="1025380" cy="97993"/>
          </a:xfrm>
        </p:grpSpPr>
        <p:cxnSp>
          <p:nvCxnSpPr>
            <p:cNvPr id="83" name="Straight Connector 82"/>
            <p:cNvCxnSpPr/>
            <p:nvPr/>
          </p:nvCxnSpPr>
          <p:spPr>
            <a:xfrm>
              <a:off x="1928788" y="5562600"/>
              <a:ext cx="636497" cy="1581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/>
          </p:nvCxnSpPr>
          <p:spPr>
            <a:xfrm flipV="1">
              <a:off x="1752600" y="5659013"/>
              <a:ext cx="1025380" cy="1580"/>
            </a:xfrm>
            <a:prstGeom prst="line">
              <a:avLst/>
            </a:prstGeom>
            <a:ln w="38100">
              <a:solidFill>
                <a:srgbClr val="6633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86" name="Straight Connector 85"/>
          <p:cNvCxnSpPr/>
          <p:nvPr/>
        </p:nvCxnSpPr>
        <p:spPr>
          <a:xfrm flipV="1">
            <a:off x="2468563" y="5956300"/>
            <a:ext cx="812800" cy="1588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298" name="Group 92"/>
          <p:cNvGrpSpPr>
            <a:grpSpLocks/>
          </p:cNvGrpSpPr>
          <p:nvPr/>
        </p:nvGrpSpPr>
        <p:grpSpPr bwMode="auto">
          <a:xfrm flipV="1">
            <a:off x="3851276" y="6034087"/>
            <a:ext cx="1025525" cy="290512"/>
            <a:chOff x="2479820" y="6019800"/>
            <a:chExt cx="1025380" cy="290946"/>
          </a:xfrm>
        </p:grpSpPr>
        <p:cxnSp>
          <p:nvCxnSpPr>
            <p:cNvPr id="88" name="Straight Connector 87"/>
            <p:cNvCxnSpPr/>
            <p:nvPr/>
          </p:nvCxnSpPr>
          <p:spPr>
            <a:xfrm flipV="1">
              <a:off x="2727435" y="6213764"/>
              <a:ext cx="495230" cy="1589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1343" name="Group 88"/>
            <p:cNvGrpSpPr>
              <a:grpSpLocks/>
            </p:cNvGrpSpPr>
            <p:nvPr/>
          </p:nvGrpSpPr>
          <p:grpSpPr bwMode="auto">
            <a:xfrm flipV="1">
              <a:off x="2479820" y="6019800"/>
              <a:ext cx="1025380" cy="97993"/>
              <a:chOff x="1752600" y="5562600"/>
              <a:chExt cx="1025380" cy="97993"/>
            </a:xfrm>
          </p:grpSpPr>
          <p:cxnSp>
            <p:nvCxnSpPr>
              <p:cNvPr id="90" name="Straight Connector 89"/>
              <p:cNvCxnSpPr/>
              <p:nvPr/>
            </p:nvCxnSpPr>
            <p:spPr>
              <a:xfrm>
                <a:off x="1928788" y="5562021"/>
                <a:ext cx="636497" cy="1590"/>
              </a:xfrm>
              <a:prstGeom prst="line">
                <a:avLst/>
              </a:prstGeom>
              <a:ln w="38100">
                <a:solidFill>
                  <a:srgbClr val="CC66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/>
            </p:nvCxnSpPr>
            <p:spPr>
              <a:xfrm flipV="1">
                <a:off x="1752600" y="5659004"/>
                <a:ext cx="1025380" cy="1589"/>
              </a:xfrm>
              <a:prstGeom prst="line">
                <a:avLst/>
              </a:prstGeom>
              <a:ln w="38100">
                <a:solidFill>
                  <a:srgbClr val="6633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92" name="Straight Connector 91"/>
            <p:cNvCxnSpPr/>
            <p:nvPr/>
          </p:nvCxnSpPr>
          <p:spPr>
            <a:xfrm flipV="1">
              <a:off x="2586168" y="6309157"/>
              <a:ext cx="812685" cy="1589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1299" name="Group 98"/>
          <p:cNvGrpSpPr>
            <a:grpSpLocks/>
          </p:cNvGrpSpPr>
          <p:nvPr/>
        </p:nvGrpSpPr>
        <p:grpSpPr bwMode="auto">
          <a:xfrm flipV="1">
            <a:off x="7045326" y="3886200"/>
            <a:ext cx="1025525" cy="290513"/>
            <a:chOff x="4267200" y="5119254"/>
            <a:chExt cx="1025380" cy="290946"/>
          </a:xfrm>
        </p:grpSpPr>
        <p:cxnSp>
          <p:nvCxnSpPr>
            <p:cNvPr id="94" name="Straight Connector 93"/>
            <p:cNvCxnSpPr/>
            <p:nvPr/>
          </p:nvCxnSpPr>
          <p:spPr>
            <a:xfrm flipV="1">
              <a:off x="4514815" y="5408610"/>
              <a:ext cx="495230" cy="1590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1338" name="Group 94"/>
            <p:cNvGrpSpPr>
              <a:grpSpLocks/>
            </p:cNvGrpSpPr>
            <p:nvPr/>
          </p:nvGrpSpPr>
          <p:grpSpPr bwMode="auto">
            <a:xfrm flipV="1">
              <a:off x="4267200" y="5119254"/>
              <a:ext cx="1025380" cy="193964"/>
              <a:chOff x="3200400" y="5791200"/>
              <a:chExt cx="1025380" cy="193964"/>
            </a:xfrm>
          </p:grpSpPr>
          <p:cxnSp>
            <p:nvCxnSpPr>
              <p:cNvPr id="96" name="Straight Connector 95"/>
              <p:cNvCxnSpPr/>
              <p:nvPr/>
            </p:nvCxnSpPr>
            <p:spPr>
              <a:xfrm>
                <a:off x="3376588" y="5886592"/>
                <a:ext cx="636497" cy="1589"/>
              </a:xfrm>
              <a:prstGeom prst="line">
                <a:avLst/>
              </a:prstGeom>
              <a:ln w="38100">
                <a:solidFill>
                  <a:srgbClr val="CC66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/>
            </p:nvCxnSpPr>
            <p:spPr>
              <a:xfrm flipV="1">
                <a:off x="3200400" y="5983574"/>
                <a:ext cx="1025380" cy="1590"/>
              </a:xfrm>
              <a:prstGeom prst="line">
                <a:avLst/>
              </a:prstGeom>
              <a:ln w="38100">
                <a:solidFill>
                  <a:srgbClr val="6633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/>
            </p:nvCxnSpPr>
            <p:spPr>
              <a:xfrm>
                <a:off x="3306748" y="5791200"/>
                <a:ext cx="812685" cy="1589"/>
              </a:xfrm>
              <a:prstGeom prst="line">
                <a:avLst/>
              </a:prstGeom>
              <a:ln w="38100">
                <a:solidFill>
                  <a:srgbClr val="9966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06" name="Straight Connector 105"/>
          <p:cNvCxnSpPr/>
          <p:nvPr/>
        </p:nvCxnSpPr>
        <p:spPr>
          <a:xfrm flipV="1">
            <a:off x="8305800" y="6005512"/>
            <a:ext cx="1025525" cy="0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301" name="Group 106"/>
          <p:cNvGrpSpPr>
            <a:grpSpLocks/>
          </p:cNvGrpSpPr>
          <p:nvPr/>
        </p:nvGrpSpPr>
        <p:grpSpPr bwMode="auto">
          <a:xfrm flipV="1">
            <a:off x="8412163" y="5715000"/>
            <a:ext cx="812800" cy="193675"/>
            <a:chOff x="4338494" y="6019800"/>
            <a:chExt cx="813233" cy="193964"/>
          </a:xfrm>
        </p:grpSpPr>
        <p:cxnSp>
          <p:nvCxnSpPr>
            <p:cNvPr id="102" name="Straight Connector 101"/>
            <p:cNvCxnSpPr/>
            <p:nvPr/>
          </p:nvCxnSpPr>
          <p:spPr>
            <a:xfrm>
              <a:off x="4479856" y="6115192"/>
              <a:ext cx="495564" cy="1589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/>
          </p:nvCxnSpPr>
          <p:spPr>
            <a:xfrm>
              <a:off x="4409969" y="6212174"/>
              <a:ext cx="635338" cy="1590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/>
          </p:nvCxnSpPr>
          <p:spPr>
            <a:xfrm>
              <a:off x="4338494" y="6019800"/>
              <a:ext cx="813233" cy="1589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10" name="Straight Arrow Connector 109"/>
          <p:cNvCxnSpPr/>
          <p:nvPr/>
        </p:nvCxnSpPr>
        <p:spPr>
          <a:xfrm rot="5400000" flipH="1" flipV="1">
            <a:off x="2777332" y="5334794"/>
            <a:ext cx="304800" cy="158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/>
          <p:nvPr/>
        </p:nvCxnSpPr>
        <p:spPr>
          <a:xfrm rot="10800000">
            <a:off x="3463925" y="5791199"/>
            <a:ext cx="3810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5" name="Straight Arrow Connector 114"/>
          <p:cNvCxnSpPr/>
          <p:nvPr/>
        </p:nvCxnSpPr>
        <p:spPr>
          <a:xfrm rot="10800000" flipV="1">
            <a:off x="4911725" y="5867399"/>
            <a:ext cx="29718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/>
          <p:nvPr/>
        </p:nvCxnSpPr>
        <p:spPr>
          <a:xfrm rot="10800000">
            <a:off x="5292725" y="4876799"/>
            <a:ext cx="3048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0" name="Straight Arrow Connector 119"/>
          <p:cNvCxnSpPr/>
          <p:nvPr/>
        </p:nvCxnSpPr>
        <p:spPr>
          <a:xfrm rot="10800000" flipV="1">
            <a:off x="6054725" y="4343399"/>
            <a:ext cx="914400" cy="6858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/>
          <p:nvPr/>
        </p:nvCxnSpPr>
        <p:spPr>
          <a:xfrm>
            <a:off x="6400800" y="3428999"/>
            <a:ext cx="762000" cy="3048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4" name="Straight Arrow Connector 123"/>
          <p:cNvCxnSpPr/>
          <p:nvPr/>
        </p:nvCxnSpPr>
        <p:spPr>
          <a:xfrm rot="5400000">
            <a:off x="5482432" y="2858294"/>
            <a:ext cx="533400" cy="158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9" name="Straight Connector 128"/>
          <p:cNvCxnSpPr/>
          <p:nvPr/>
        </p:nvCxnSpPr>
        <p:spPr>
          <a:xfrm>
            <a:off x="7450138" y="5083174"/>
            <a:ext cx="636587" cy="1588"/>
          </a:xfrm>
          <a:prstGeom prst="line">
            <a:avLst/>
          </a:prstGeom>
          <a:ln w="381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0" name="Straight Connector 129"/>
          <p:cNvCxnSpPr/>
          <p:nvPr/>
        </p:nvCxnSpPr>
        <p:spPr>
          <a:xfrm flipV="1">
            <a:off x="7273926" y="5180012"/>
            <a:ext cx="1025525" cy="1587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311" name="Group 131"/>
          <p:cNvGrpSpPr>
            <a:grpSpLocks/>
          </p:cNvGrpSpPr>
          <p:nvPr/>
        </p:nvGrpSpPr>
        <p:grpSpPr bwMode="auto">
          <a:xfrm flipV="1">
            <a:off x="7380288" y="4891087"/>
            <a:ext cx="812800" cy="96837"/>
            <a:chOff x="6472094" y="4738254"/>
            <a:chExt cx="813233" cy="97993"/>
          </a:xfrm>
        </p:grpSpPr>
        <p:cxnSp>
          <p:nvCxnSpPr>
            <p:cNvPr id="127" name="Straight Connector 126"/>
            <p:cNvCxnSpPr/>
            <p:nvPr/>
          </p:nvCxnSpPr>
          <p:spPr>
            <a:xfrm>
              <a:off x="6613456" y="4738254"/>
              <a:ext cx="495564" cy="1606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1" name="Straight Connector 130"/>
            <p:cNvCxnSpPr/>
            <p:nvPr/>
          </p:nvCxnSpPr>
          <p:spPr>
            <a:xfrm>
              <a:off x="6472094" y="4834641"/>
              <a:ext cx="813233" cy="1606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34" name="Straight Arrow Connector 133"/>
          <p:cNvCxnSpPr/>
          <p:nvPr/>
        </p:nvCxnSpPr>
        <p:spPr>
          <a:xfrm rot="10800000">
            <a:off x="6511925" y="2514599"/>
            <a:ext cx="2438400" cy="1371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8" name="Straight Arrow Connector 137"/>
          <p:cNvCxnSpPr/>
          <p:nvPr/>
        </p:nvCxnSpPr>
        <p:spPr>
          <a:xfrm rot="16200000" flipH="1">
            <a:off x="7464425" y="4457699"/>
            <a:ext cx="4572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2" name="Straight Arrow Connector 141"/>
          <p:cNvCxnSpPr/>
          <p:nvPr/>
        </p:nvCxnSpPr>
        <p:spPr>
          <a:xfrm>
            <a:off x="7959725" y="5333999"/>
            <a:ext cx="6096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Straight Arrow Connector 143"/>
          <p:cNvCxnSpPr/>
          <p:nvPr/>
        </p:nvCxnSpPr>
        <p:spPr>
          <a:xfrm rot="5400000" flipH="1" flipV="1">
            <a:off x="8759825" y="4610099"/>
            <a:ext cx="1066800" cy="8382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4" name="TextBox 153"/>
          <p:cNvSpPr txBox="1">
            <a:spLocks noChangeArrowheads="1"/>
          </p:cNvSpPr>
          <p:nvPr/>
        </p:nvSpPr>
        <p:spPr bwMode="auto">
          <a:xfrm>
            <a:off x="0" y="1229382"/>
            <a:ext cx="12192000" cy="523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 algn="ctr"/>
            <a:r>
              <a:rPr lang="en-US" sz="2800" dirty="0">
                <a:latin typeface="Calibri" pitchFamily="34" charset="0"/>
              </a:rPr>
              <a:t>Heuristic: the number of the largest pancake that is still out of place</a:t>
            </a:r>
          </a:p>
        </p:txBody>
      </p:sp>
      <p:grpSp>
        <p:nvGrpSpPr>
          <p:cNvPr id="26" name="Group 168"/>
          <p:cNvGrpSpPr>
            <a:grpSpLocks/>
          </p:cNvGrpSpPr>
          <p:nvPr/>
        </p:nvGrpSpPr>
        <p:grpSpPr bwMode="auto">
          <a:xfrm>
            <a:off x="2057400" y="1981200"/>
            <a:ext cx="7086600" cy="4408068"/>
            <a:chOff x="457200" y="2133600"/>
            <a:chExt cx="7086600" cy="4408744"/>
          </a:xfrm>
        </p:grpSpPr>
        <p:sp>
          <p:nvSpPr>
            <p:cNvPr id="11319" name="TextBox 150"/>
            <p:cNvSpPr txBox="1">
              <a:spLocks noChangeArrowheads="1"/>
            </p:cNvSpPr>
            <p:nvPr/>
          </p:nvSpPr>
          <p:spPr bwMode="auto">
            <a:xfrm>
              <a:off x="1143000" y="2590799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4</a:t>
              </a:r>
            </a:p>
          </p:txBody>
        </p:sp>
        <p:sp>
          <p:nvSpPr>
            <p:cNvPr id="11320" name="TextBox 154"/>
            <p:cNvSpPr txBox="1">
              <a:spLocks noChangeArrowheads="1"/>
            </p:cNvSpPr>
            <p:nvPr/>
          </p:nvSpPr>
          <p:spPr bwMode="auto">
            <a:xfrm>
              <a:off x="3352800" y="21336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3</a:t>
              </a:r>
            </a:p>
          </p:txBody>
        </p:sp>
        <p:sp>
          <p:nvSpPr>
            <p:cNvPr id="11321" name="TextBox 156"/>
            <p:cNvSpPr txBox="1">
              <a:spLocks noChangeArrowheads="1"/>
            </p:cNvSpPr>
            <p:nvPr/>
          </p:nvSpPr>
          <p:spPr bwMode="auto">
            <a:xfrm>
              <a:off x="7239000" y="40386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0</a:t>
              </a:r>
            </a:p>
          </p:txBody>
        </p:sp>
        <p:sp>
          <p:nvSpPr>
            <p:cNvPr id="11322" name="TextBox 157"/>
            <p:cNvSpPr txBox="1">
              <a:spLocks noChangeArrowheads="1"/>
            </p:cNvSpPr>
            <p:nvPr/>
          </p:nvSpPr>
          <p:spPr bwMode="auto">
            <a:xfrm>
              <a:off x="6400800" y="57912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2</a:t>
              </a:r>
            </a:p>
          </p:txBody>
        </p:sp>
        <p:sp>
          <p:nvSpPr>
            <p:cNvPr id="11323" name="TextBox 158"/>
            <p:cNvSpPr txBox="1">
              <a:spLocks noChangeArrowheads="1"/>
            </p:cNvSpPr>
            <p:nvPr/>
          </p:nvSpPr>
          <p:spPr bwMode="auto">
            <a:xfrm>
              <a:off x="5334000" y="49530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3</a:t>
              </a:r>
            </a:p>
          </p:txBody>
        </p:sp>
        <p:sp>
          <p:nvSpPr>
            <p:cNvPr id="11324" name="TextBox 159"/>
            <p:cNvSpPr txBox="1">
              <a:spLocks noChangeArrowheads="1"/>
            </p:cNvSpPr>
            <p:nvPr/>
          </p:nvSpPr>
          <p:spPr bwMode="auto">
            <a:xfrm>
              <a:off x="5181600" y="39624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3</a:t>
              </a:r>
            </a:p>
          </p:txBody>
        </p:sp>
        <p:sp>
          <p:nvSpPr>
            <p:cNvPr id="11325" name="TextBox 161"/>
            <p:cNvSpPr txBox="1">
              <a:spLocks noChangeArrowheads="1"/>
            </p:cNvSpPr>
            <p:nvPr/>
          </p:nvSpPr>
          <p:spPr bwMode="auto">
            <a:xfrm>
              <a:off x="3276600" y="34290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3</a:t>
              </a:r>
            </a:p>
          </p:txBody>
        </p:sp>
        <p:sp>
          <p:nvSpPr>
            <p:cNvPr id="11326" name="TextBox 162"/>
            <p:cNvSpPr txBox="1">
              <a:spLocks noChangeArrowheads="1"/>
            </p:cNvSpPr>
            <p:nvPr/>
          </p:nvSpPr>
          <p:spPr bwMode="auto">
            <a:xfrm>
              <a:off x="2438400" y="44958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4</a:t>
              </a:r>
            </a:p>
          </p:txBody>
        </p:sp>
        <p:sp>
          <p:nvSpPr>
            <p:cNvPr id="11327" name="TextBox 163"/>
            <p:cNvSpPr txBox="1">
              <a:spLocks noChangeArrowheads="1"/>
            </p:cNvSpPr>
            <p:nvPr/>
          </p:nvSpPr>
          <p:spPr bwMode="auto">
            <a:xfrm>
              <a:off x="3505200" y="53340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4</a:t>
              </a:r>
            </a:p>
          </p:txBody>
        </p:sp>
        <p:sp>
          <p:nvSpPr>
            <p:cNvPr id="11328" name="TextBox 164"/>
            <p:cNvSpPr txBox="1">
              <a:spLocks noChangeArrowheads="1"/>
            </p:cNvSpPr>
            <p:nvPr/>
          </p:nvSpPr>
          <p:spPr bwMode="auto">
            <a:xfrm>
              <a:off x="1905000" y="60960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3</a:t>
              </a:r>
            </a:p>
          </p:txBody>
        </p:sp>
        <p:sp>
          <p:nvSpPr>
            <p:cNvPr id="11329" name="TextBox 165"/>
            <p:cNvSpPr txBox="1">
              <a:spLocks noChangeArrowheads="1"/>
            </p:cNvSpPr>
            <p:nvPr/>
          </p:nvSpPr>
          <p:spPr bwMode="auto">
            <a:xfrm>
              <a:off x="457200" y="4876801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4</a:t>
              </a:r>
            </a:p>
          </p:txBody>
        </p:sp>
        <p:sp>
          <p:nvSpPr>
            <p:cNvPr id="11330" name="TextBox 166"/>
            <p:cNvSpPr txBox="1">
              <a:spLocks noChangeArrowheads="1"/>
            </p:cNvSpPr>
            <p:nvPr/>
          </p:nvSpPr>
          <p:spPr bwMode="auto">
            <a:xfrm>
              <a:off x="457200" y="57150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4</a:t>
              </a:r>
            </a:p>
          </p:txBody>
        </p:sp>
        <p:sp>
          <p:nvSpPr>
            <p:cNvPr id="11331" name="TextBox 167"/>
            <p:cNvSpPr txBox="1">
              <a:spLocks noChangeArrowheads="1"/>
            </p:cNvSpPr>
            <p:nvPr/>
          </p:nvSpPr>
          <p:spPr bwMode="auto">
            <a:xfrm>
              <a:off x="1219200" y="36576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4</a:t>
              </a:r>
            </a:p>
          </p:txBody>
        </p:sp>
      </p:grpSp>
      <p:sp>
        <p:nvSpPr>
          <p:cNvPr id="103" name="Text Box 6"/>
          <p:cNvSpPr txBox="1">
            <a:spLocks noChangeArrowheads="1"/>
          </p:cNvSpPr>
          <p:nvPr/>
        </p:nvSpPr>
        <p:spPr bwMode="auto">
          <a:xfrm>
            <a:off x="8763000" y="2209799"/>
            <a:ext cx="1143000" cy="523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dirty="0">
                <a:solidFill>
                  <a:srgbClr val="CC0000"/>
                </a:solidFill>
              </a:rPr>
              <a:t>h(x)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4" grpId="0"/>
      <p:bldP spid="10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Greedy Search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66800" y="-457200"/>
            <a:ext cx="9753599" cy="7315199"/>
          </a:xfrm>
          <a:prstGeom prst="rect">
            <a:avLst/>
          </a:prstGeom>
          <a:noFill/>
        </p:spPr>
      </p:pic>
    </p:spTree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Example: Heuristic Function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dirty="0"/>
          </a:p>
        </p:txBody>
      </p:sp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44689" y="1640445"/>
            <a:ext cx="8329612" cy="4090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294" name="Text Box 6"/>
          <p:cNvSpPr txBox="1">
            <a:spLocks noChangeArrowheads="1"/>
          </p:cNvSpPr>
          <p:nvPr/>
        </p:nvSpPr>
        <p:spPr bwMode="auto">
          <a:xfrm>
            <a:off x="8991600" y="5943600"/>
            <a:ext cx="1143000" cy="523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dirty="0">
                <a:solidFill>
                  <a:srgbClr val="C00000"/>
                </a:solidFill>
              </a:rPr>
              <a:t>h(x)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8458200" y="1600200"/>
            <a:ext cx="1905000" cy="426720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7315200" y="914400"/>
            <a:ext cx="487680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25400"/>
            <a:ext cx="9448800" cy="1143000"/>
          </a:xfrm>
        </p:spPr>
        <p:txBody>
          <a:bodyPr/>
          <a:lstStyle/>
          <a:p>
            <a:pPr eaLnBrk="1" hangingPunct="1"/>
            <a:r>
              <a:rPr lang="en-US" dirty="0"/>
              <a:t>Greedy Search</a:t>
            </a:r>
          </a:p>
        </p:txBody>
      </p:sp>
      <p:sp>
        <p:nvSpPr>
          <p:cNvPr id="816131" name="Rectangle 3"/>
          <p:cNvSpPr>
            <a:spLocks noGrp="1" noChangeArrowheads="1"/>
          </p:cNvSpPr>
          <p:nvPr>
            <p:ph idx="1"/>
          </p:nvPr>
        </p:nvSpPr>
        <p:spPr>
          <a:xfrm>
            <a:off x="1066800" y="1439861"/>
            <a:ext cx="8229600" cy="4884739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 dirty="0"/>
              <a:t>Expand the node that seems closest…</a:t>
            </a:r>
          </a:p>
          <a:p>
            <a:pPr eaLnBrk="1" hangingPunct="1">
              <a:lnSpc>
                <a:spcPct val="90000"/>
              </a:lnSpc>
            </a:pPr>
            <a:endParaRPr lang="en-US" sz="2800" dirty="0"/>
          </a:p>
          <a:p>
            <a:pPr eaLnBrk="1" hangingPunct="1">
              <a:lnSpc>
                <a:spcPct val="90000"/>
              </a:lnSpc>
            </a:pPr>
            <a:endParaRPr lang="en-US" sz="2800" dirty="0"/>
          </a:p>
          <a:p>
            <a:pPr eaLnBrk="1" hangingPunct="1">
              <a:lnSpc>
                <a:spcPct val="90000"/>
              </a:lnSpc>
            </a:pPr>
            <a:endParaRPr lang="en-US" sz="2800" dirty="0"/>
          </a:p>
          <a:p>
            <a:pPr eaLnBrk="1" hangingPunct="1">
              <a:lnSpc>
                <a:spcPct val="90000"/>
              </a:lnSpc>
            </a:pPr>
            <a:endParaRPr lang="en-US" sz="2800" dirty="0"/>
          </a:p>
          <a:p>
            <a:pPr eaLnBrk="1" hangingPunct="1">
              <a:lnSpc>
                <a:spcPct val="90000"/>
              </a:lnSpc>
            </a:pPr>
            <a:endParaRPr lang="en-US" sz="2800" dirty="0"/>
          </a:p>
          <a:p>
            <a:pPr eaLnBrk="1" hangingPunct="1">
              <a:lnSpc>
                <a:spcPct val="90000"/>
              </a:lnSpc>
            </a:pPr>
            <a:endParaRPr lang="en-US" sz="2800" dirty="0"/>
          </a:p>
          <a:p>
            <a:pPr eaLnBrk="1" hangingPunct="1">
              <a:lnSpc>
                <a:spcPct val="90000"/>
              </a:lnSpc>
            </a:pPr>
            <a:endParaRPr lang="en-US" sz="2800" dirty="0"/>
          </a:p>
          <a:p>
            <a:pPr eaLnBrk="1" hangingPunct="1">
              <a:lnSpc>
                <a:spcPct val="90000"/>
              </a:lnSpc>
            </a:pPr>
            <a:endParaRPr lang="en-US" sz="2800" dirty="0"/>
          </a:p>
          <a:p>
            <a:pPr eaLnBrk="1" hangingPunct="1">
              <a:lnSpc>
                <a:spcPct val="90000"/>
              </a:lnSpc>
            </a:pPr>
            <a:r>
              <a:rPr lang="en-US" sz="2800" dirty="0"/>
              <a:t>What can go wrong?</a:t>
            </a:r>
          </a:p>
        </p:txBody>
      </p:sp>
      <p:pic>
        <p:nvPicPr>
          <p:cNvPr id="81613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210177" y="2268535"/>
            <a:ext cx="1122363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6133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93993" y="2311399"/>
            <a:ext cx="6535737" cy="132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6134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322394" y="2362200"/>
            <a:ext cx="7877175" cy="2128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6135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319218" y="2343153"/>
            <a:ext cx="7880351" cy="2892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96200" y="3962400"/>
            <a:ext cx="3238498" cy="2428874"/>
          </a:xfrm>
          <a:prstGeom prst="rect">
            <a:avLst/>
          </a:prstGeom>
          <a:noFill/>
        </p:spPr>
      </p:pic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21803"/>
          <a:stretch>
            <a:fillRect/>
          </a:stretch>
        </p:blipFill>
        <p:spPr bwMode="auto">
          <a:xfrm>
            <a:off x="7339093" y="0"/>
            <a:ext cx="4852907" cy="30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13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Freeform 28"/>
          <p:cNvSpPr>
            <a:spLocks/>
          </p:cNvSpPr>
          <p:nvPr/>
        </p:nvSpPr>
        <p:spPr bwMode="auto">
          <a:xfrm>
            <a:off x="8094662" y="3833812"/>
            <a:ext cx="2884488" cy="2263775"/>
          </a:xfrm>
          <a:custGeom>
            <a:avLst/>
            <a:gdLst>
              <a:gd name="T0" fmla="*/ 2147483647 w 1817"/>
              <a:gd name="T1" fmla="*/ 2147483647 h 1714"/>
              <a:gd name="T2" fmla="*/ 2147483647 w 1817"/>
              <a:gd name="T3" fmla="*/ 2147483647 h 1714"/>
              <a:gd name="T4" fmla="*/ 2147483647 w 1817"/>
              <a:gd name="T5" fmla="*/ 2147483647 h 1714"/>
              <a:gd name="T6" fmla="*/ 2147483647 w 1817"/>
              <a:gd name="T7" fmla="*/ 2147483647 h 1714"/>
              <a:gd name="T8" fmla="*/ 2147483647 w 1817"/>
              <a:gd name="T9" fmla="*/ 2147483647 h 1714"/>
              <a:gd name="T10" fmla="*/ 2147483647 w 1817"/>
              <a:gd name="T11" fmla="*/ 2147483647 h 1714"/>
              <a:gd name="T12" fmla="*/ 2147483647 w 1817"/>
              <a:gd name="T13" fmla="*/ 2147483647 h 1714"/>
              <a:gd name="T14" fmla="*/ 2147483647 w 1817"/>
              <a:gd name="T15" fmla="*/ 2147483647 h 1714"/>
              <a:gd name="T16" fmla="*/ 2147483647 w 1817"/>
              <a:gd name="T17" fmla="*/ 2147483647 h 1714"/>
              <a:gd name="T18" fmla="*/ 2147483647 w 1817"/>
              <a:gd name="T19" fmla="*/ 2147483647 h 1714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817"/>
              <a:gd name="T31" fmla="*/ 0 h 1714"/>
              <a:gd name="T32" fmla="*/ 1817 w 1817"/>
              <a:gd name="T33" fmla="*/ 1714 h 1714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817" h="1714">
                <a:moveTo>
                  <a:pt x="938" y="164"/>
                </a:moveTo>
                <a:cubicBezTo>
                  <a:pt x="1096" y="407"/>
                  <a:pt x="1716" y="1413"/>
                  <a:pt x="1817" y="1625"/>
                </a:cubicBezTo>
                <a:cubicBezTo>
                  <a:pt x="1741" y="1629"/>
                  <a:pt x="1331" y="1650"/>
                  <a:pt x="1054" y="1649"/>
                </a:cubicBezTo>
                <a:cubicBezTo>
                  <a:pt x="1021" y="1539"/>
                  <a:pt x="1101" y="1279"/>
                  <a:pt x="1036" y="1021"/>
                </a:cubicBezTo>
                <a:cubicBezTo>
                  <a:pt x="1008" y="965"/>
                  <a:pt x="973" y="949"/>
                  <a:pt x="897" y="973"/>
                </a:cubicBezTo>
                <a:cubicBezTo>
                  <a:pt x="855" y="963"/>
                  <a:pt x="618" y="1676"/>
                  <a:pt x="586" y="1654"/>
                </a:cubicBezTo>
                <a:cubicBezTo>
                  <a:pt x="468" y="1651"/>
                  <a:pt x="44" y="1714"/>
                  <a:pt x="47" y="1649"/>
                </a:cubicBezTo>
                <a:cubicBezTo>
                  <a:pt x="0" y="1570"/>
                  <a:pt x="165" y="1427"/>
                  <a:pt x="302" y="1181"/>
                </a:cubicBezTo>
                <a:cubicBezTo>
                  <a:pt x="348" y="1005"/>
                  <a:pt x="762" y="338"/>
                  <a:pt x="868" y="169"/>
                </a:cubicBezTo>
                <a:cubicBezTo>
                  <a:pt x="974" y="0"/>
                  <a:pt x="924" y="165"/>
                  <a:pt x="938" y="164"/>
                </a:cubicBezTo>
                <a:close/>
              </a:path>
            </a:pathLst>
          </a:cu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1331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Greedy Search</a:t>
            </a:r>
          </a:p>
        </p:txBody>
      </p:sp>
      <p:sp>
        <p:nvSpPr>
          <p:cNvPr id="13316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7086600" cy="48768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800" dirty="0"/>
              <a:t>Strategy: expand a node that you think is closest to a goal state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Heuristic: estimate of distance to nearest goal for each state</a:t>
            </a:r>
          </a:p>
          <a:p>
            <a:pPr lvl="1" eaLnBrk="1" hangingPunct="1">
              <a:lnSpc>
                <a:spcPct val="80000"/>
              </a:lnSpc>
            </a:pPr>
            <a:endParaRPr lang="en-US" sz="1200" dirty="0"/>
          </a:p>
          <a:p>
            <a:pPr eaLnBrk="1" hangingPunct="1">
              <a:lnSpc>
                <a:spcPct val="80000"/>
              </a:lnSpc>
            </a:pPr>
            <a:endParaRPr lang="en-US" sz="2800" dirty="0"/>
          </a:p>
          <a:p>
            <a:pPr eaLnBrk="1" hangingPunct="1">
              <a:lnSpc>
                <a:spcPct val="80000"/>
              </a:lnSpc>
            </a:pPr>
            <a:r>
              <a:rPr lang="en-US" sz="2800" dirty="0"/>
              <a:t>A common case: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Best-first takes you straight to the (wrong) goal</a:t>
            </a:r>
          </a:p>
          <a:p>
            <a:pPr eaLnBrk="1" hangingPunct="1">
              <a:lnSpc>
                <a:spcPct val="80000"/>
              </a:lnSpc>
            </a:pPr>
            <a:endParaRPr lang="en-US" sz="1200" dirty="0"/>
          </a:p>
          <a:p>
            <a:pPr eaLnBrk="1" hangingPunct="1">
              <a:lnSpc>
                <a:spcPct val="80000"/>
              </a:lnSpc>
            </a:pPr>
            <a:endParaRPr lang="en-US" sz="1200" dirty="0"/>
          </a:p>
          <a:p>
            <a:pPr eaLnBrk="1" hangingPunct="1">
              <a:lnSpc>
                <a:spcPct val="80000"/>
              </a:lnSpc>
            </a:pPr>
            <a:endParaRPr lang="en-US" sz="2800" dirty="0"/>
          </a:p>
          <a:p>
            <a:pPr eaLnBrk="1" hangingPunct="1">
              <a:lnSpc>
                <a:spcPct val="80000"/>
              </a:lnSpc>
            </a:pPr>
            <a:r>
              <a:rPr lang="en-US" sz="2800" dirty="0"/>
              <a:t>Worst-case: like a badly-guided DFS</a:t>
            </a:r>
          </a:p>
        </p:txBody>
      </p:sp>
      <p:sp>
        <p:nvSpPr>
          <p:cNvPr id="13317" name="Freeform 30"/>
          <p:cNvSpPr>
            <a:spLocks/>
          </p:cNvSpPr>
          <p:nvPr/>
        </p:nvSpPr>
        <p:spPr bwMode="auto">
          <a:xfrm>
            <a:off x="9348787" y="1219200"/>
            <a:ext cx="846139" cy="1774825"/>
          </a:xfrm>
          <a:custGeom>
            <a:avLst/>
            <a:gdLst>
              <a:gd name="T0" fmla="*/ 2147483647 w 533"/>
              <a:gd name="T1" fmla="*/ 2147483647 h 1118"/>
              <a:gd name="T2" fmla="*/ 2147483647 w 533"/>
              <a:gd name="T3" fmla="*/ 2147483647 h 1118"/>
              <a:gd name="T4" fmla="*/ 2147483647 w 533"/>
              <a:gd name="T5" fmla="*/ 2147483647 h 1118"/>
              <a:gd name="T6" fmla="*/ 2147483647 w 533"/>
              <a:gd name="T7" fmla="*/ 2147483647 h 1118"/>
              <a:gd name="T8" fmla="*/ 2147483647 w 533"/>
              <a:gd name="T9" fmla="*/ 2147483647 h 1118"/>
              <a:gd name="T10" fmla="*/ 2147483647 w 533"/>
              <a:gd name="T11" fmla="*/ 2147483647 h 1118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533"/>
              <a:gd name="T19" fmla="*/ 0 h 1118"/>
              <a:gd name="T20" fmla="*/ 533 w 533"/>
              <a:gd name="T21" fmla="*/ 1118 h 1118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533" h="1118">
                <a:moveTo>
                  <a:pt x="100" y="137"/>
                </a:moveTo>
                <a:cubicBezTo>
                  <a:pt x="172" y="245"/>
                  <a:pt x="395" y="656"/>
                  <a:pt x="464" y="788"/>
                </a:cubicBezTo>
                <a:cubicBezTo>
                  <a:pt x="533" y="920"/>
                  <a:pt x="513" y="858"/>
                  <a:pt x="513" y="928"/>
                </a:cubicBezTo>
                <a:cubicBezTo>
                  <a:pt x="472" y="988"/>
                  <a:pt x="380" y="1118"/>
                  <a:pt x="281" y="991"/>
                </a:cubicBezTo>
                <a:cubicBezTo>
                  <a:pt x="260" y="823"/>
                  <a:pt x="60" y="284"/>
                  <a:pt x="30" y="142"/>
                </a:cubicBezTo>
                <a:cubicBezTo>
                  <a:pt x="0" y="0"/>
                  <a:pt x="32" y="29"/>
                  <a:pt x="100" y="137"/>
                </a:cubicBezTo>
                <a:close/>
              </a:path>
            </a:pathLst>
          </a:cu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13318" name="Freeform 4"/>
          <p:cNvSpPr>
            <a:spLocks/>
          </p:cNvSpPr>
          <p:nvPr/>
        </p:nvSpPr>
        <p:spPr bwMode="auto">
          <a:xfrm>
            <a:off x="8001000" y="1322386"/>
            <a:ext cx="2927351" cy="2108200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13319" name="Oval 5"/>
          <p:cNvSpPr>
            <a:spLocks noChangeArrowheads="1"/>
          </p:cNvSpPr>
          <p:nvPr/>
        </p:nvSpPr>
        <p:spPr bwMode="auto">
          <a:xfrm>
            <a:off x="9123363" y="1677987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3320" name="Oval 6"/>
          <p:cNvSpPr>
            <a:spLocks noChangeArrowheads="1"/>
          </p:cNvSpPr>
          <p:nvPr/>
        </p:nvSpPr>
        <p:spPr bwMode="auto">
          <a:xfrm>
            <a:off x="9599613" y="1668461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3321" name="Text Box 7"/>
          <p:cNvSpPr txBox="1">
            <a:spLocks noChangeArrowheads="1"/>
          </p:cNvSpPr>
          <p:nvPr/>
        </p:nvSpPr>
        <p:spPr bwMode="auto">
          <a:xfrm>
            <a:off x="9253537" y="1528763"/>
            <a:ext cx="274639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…</a:t>
            </a:r>
          </a:p>
        </p:txBody>
      </p:sp>
      <p:sp>
        <p:nvSpPr>
          <p:cNvPr id="13322" name="Freeform 8"/>
          <p:cNvSpPr>
            <a:spLocks/>
          </p:cNvSpPr>
          <p:nvPr/>
        </p:nvSpPr>
        <p:spPr bwMode="auto">
          <a:xfrm>
            <a:off x="9236076" y="1482725"/>
            <a:ext cx="444500" cy="88900"/>
          </a:xfrm>
          <a:custGeom>
            <a:avLst/>
            <a:gdLst>
              <a:gd name="T0" fmla="*/ 0 w 280"/>
              <a:gd name="T1" fmla="*/ 2147483647 h 56"/>
              <a:gd name="T2" fmla="*/ 2147483647 w 280"/>
              <a:gd name="T3" fmla="*/ 2147483647 h 56"/>
              <a:gd name="T4" fmla="*/ 2147483647 w 280"/>
              <a:gd name="T5" fmla="*/ 0 h 56"/>
              <a:gd name="T6" fmla="*/ 0 60000 65536"/>
              <a:gd name="T7" fmla="*/ 0 60000 65536"/>
              <a:gd name="T8" fmla="*/ 0 60000 65536"/>
              <a:gd name="T9" fmla="*/ 0 w 280"/>
              <a:gd name="T10" fmla="*/ 0 h 56"/>
              <a:gd name="T11" fmla="*/ 280 w 280"/>
              <a:gd name="T12" fmla="*/ 56 h 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0" h="56">
                <a:moveTo>
                  <a:pt x="0" y="11"/>
                </a:moveTo>
                <a:cubicBezTo>
                  <a:pt x="52" y="33"/>
                  <a:pt x="104" y="56"/>
                  <a:pt x="151" y="54"/>
                </a:cubicBezTo>
                <a:cubicBezTo>
                  <a:pt x="198" y="52"/>
                  <a:pt x="239" y="26"/>
                  <a:pt x="28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sm" len="sm"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13323" name="Text Box 9"/>
          <p:cNvSpPr txBox="1">
            <a:spLocks noChangeArrowheads="1"/>
          </p:cNvSpPr>
          <p:nvPr/>
        </p:nvSpPr>
        <p:spPr bwMode="auto">
          <a:xfrm>
            <a:off x="9637711" y="1281112"/>
            <a:ext cx="298451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b</a:t>
            </a:r>
          </a:p>
        </p:txBody>
      </p:sp>
      <p:sp>
        <p:nvSpPr>
          <p:cNvPr id="13324" name="Oval 11"/>
          <p:cNvSpPr>
            <a:spLocks noChangeArrowheads="1"/>
          </p:cNvSpPr>
          <p:nvPr/>
        </p:nvSpPr>
        <p:spPr bwMode="auto">
          <a:xfrm>
            <a:off x="9847263" y="2592387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3325" name="Oval 17"/>
          <p:cNvSpPr>
            <a:spLocks noChangeArrowheads="1"/>
          </p:cNvSpPr>
          <p:nvPr/>
        </p:nvSpPr>
        <p:spPr bwMode="auto">
          <a:xfrm>
            <a:off x="9355137" y="1252537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3326" name="Freeform 18"/>
          <p:cNvSpPr>
            <a:spLocks/>
          </p:cNvSpPr>
          <p:nvPr/>
        </p:nvSpPr>
        <p:spPr bwMode="auto">
          <a:xfrm>
            <a:off x="8080376" y="3959223"/>
            <a:ext cx="2927351" cy="2062163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13327" name="Oval 19"/>
          <p:cNvSpPr>
            <a:spLocks noChangeArrowheads="1"/>
          </p:cNvSpPr>
          <p:nvPr/>
        </p:nvSpPr>
        <p:spPr bwMode="auto">
          <a:xfrm>
            <a:off x="9202737" y="4314825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3328" name="Oval 20"/>
          <p:cNvSpPr>
            <a:spLocks noChangeArrowheads="1"/>
          </p:cNvSpPr>
          <p:nvPr/>
        </p:nvSpPr>
        <p:spPr bwMode="auto">
          <a:xfrm>
            <a:off x="9678988" y="4305299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3329" name="Text Box 21"/>
          <p:cNvSpPr txBox="1">
            <a:spLocks noChangeArrowheads="1"/>
          </p:cNvSpPr>
          <p:nvPr/>
        </p:nvSpPr>
        <p:spPr bwMode="auto">
          <a:xfrm>
            <a:off x="9332912" y="4165600"/>
            <a:ext cx="274639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…</a:t>
            </a:r>
          </a:p>
        </p:txBody>
      </p:sp>
      <p:sp>
        <p:nvSpPr>
          <p:cNvPr id="13330" name="Freeform 22"/>
          <p:cNvSpPr>
            <a:spLocks/>
          </p:cNvSpPr>
          <p:nvPr/>
        </p:nvSpPr>
        <p:spPr bwMode="auto">
          <a:xfrm>
            <a:off x="9315451" y="4119561"/>
            <a:ext cx="444500" cy="88900"/>
          </a:xfrm>
          <a:custGeom>
            <a:avLst/>
            <a:gdLst>
              <a:gd name="T0" fmla="*/ 0 w 280"/>
              <a:gd name="T1" fmla="*/ 2147483647 h 56"/>
              <a:gd name="T2" fmla="*/ 2147483647 w 280"/>
              <a:gd name="T3" fmla="*/ 2147483647 h 56"/>
              <a:gd name="T4" fmla="*/ 2147483647 w 280"/>
              <a:gd name="T5" fmla="*/ 0 h 56"/>
              <a:gd name="T6" fmla="*/ 0 60000 65536"/>
              <a:gd name="T7" fmla="*/ 0 60000 65536"/>
              <a:gd name="T8" fmla="*/ 0 60000 65536"/>
              <a:gd name="T9" fmla="*/ 0 w 280"/>
              <a:gd name="T10" fmla="*/ 0 h 56"/>
              <a:gd name="T11" fmla="*/ 280 w 280"/>
              <a:gd name="T12" fmla="*/ 56 h 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0" h="56">
                <a:moveTo>
                  <a:pt x="0" y="11"/>
                </a:moveTo>
                <a:cubicBezTo>
                  <a:pt x="52" y="33"/>
                  <a:pt x="104" y="56"/>
                  <a:pt x="151" y="54"/>
                </a:cubicBezTo>
                <a:cubicBezTo>
                  <a:pt x="198" y="52"/>
                  <a:pt x="239" y="26"/>
                  <a:pt x="28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sm" len="sm"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13331" name="Text Box 23"/>
          <p:cNvSpPr txBox="1">
            <a:spLocks noChangeArrowheads="1"/>
          </p:cNvSpPr>
          <p:nvPr/>
        </p:nvSpPr>
        <p:spPr bwMode="auto">
          <a:xfrm>
            <a:off x="9717087" y="3917950"/>
            <a:ext cx="298451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b</a:t>
            </a:r>
          </a:p>
        </p:txBody>
      </p:sp>
      <p:sp>
        <p:nvSpPr>
          <p:cNvPr id="13332" name="Oval 25"/>
          <p:cNvSpPr>
            <a:spLocks noChangeArrowheads="1"/>
          </p:cNvSpPr>
          <p:nvPr/>
        </p:nvSpPr>
        <p:spPr bwMode="auto">
          <a:xfrm>
            <a:off x="9466263" y="5335587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3333" name="Oval 29"/>
          <p:cNvSpPr>
            <a:spLocks noChangeArrowheads="1"/>
          </p:cNvSpPr>
          <p:nvPr/>
        </p:nvSpPr>
        <p:spPr bwMode="auto">
          <a:xfrm>
            <a:off x="9434513" y="3889375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3334" name="TextBox 18"/>
          <p:cNvSpPr txBox="1">
            <a:spLocks noChangeArrowheads="1"/>
          </p:cNvSpPr>
          <p:nvPr/>
        </p:nvSpPr>
        <p:spPr bwMode="auto">
          <a:xfrm>
            <a:off x="7086600" y="6211671"/>
            <a:ext cx="5105400" cy="646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alibri"/>
                <a:cs typeface="Calibri"/>
              </a:rPr>
              <a:t>[Demo: contours greedy empty (L3D1)] </a:t>
            </a:r>
          </a:p>
          <a:p>
            <a:r>
              <a:rPr lang="en-US" dirty="0">
                <a:solidFill>
                  <a:srgbClr val="C00000"/>
                </a:solidFill>
                <a:latin typeface="Calibri"/>
                <a:cs typeface="Calibri"/>
              </a:rPr>
              <a:t>[Demo: contours greedy </a:t>
            </a:r>
            <a:r>
              <a:rPr lang="en-US" dirty="0" err="1">
                <a:solidFill>
                  <a:srgbClr val="C00000"/>
                </a:solidFill>
                <a:latin typeface="Calibri"/>
                <a:cs typeface="Calibri"/>
              </a:rPr>
              <a:t>pacman</a:t>
            </a:r>
            <a:r>
              <a:rPr lang="en-US" dirty="0">
                <a:solidFill>
                  <a:srgbClr val="C00000"/>
                </a:solidFill>
                <a:latin typeface="Calibri"/>
                <a:cs typeface="Calibri"/>
              </a:rPr>
              <a:t> small maze (L3D4)]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4" grpId="0" animBg="1"/>
      <p:bldP spid="13326" grpId="0" animBg="1"/>
      <p:bldP spid="13327" grpId="0" animBg="1"/>
      <p:bldP spid="13328" grpId="0" animBg="1"/>
      <p:bldP spid="13329" grpId="0"/>
      <p:bldP spid="13330" grpId="0" animBg="1"/>
      <p:bldP spid="13331" grpId="0"/>
      <p:bldP spid="13332" grpId="0" animBg="1"/>
      <p:bldP spid="1333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Contours Greedy (Empty)</a:t>
            </a:r>
          </a:p>
        </p:txBody>
      </p:sp>
      <p:pic>
        <p:nvPicPr>
          <p:cNvPr id="3" name="Empty-greedy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14739" y="1143001"/>
            <a:ext cx="6362523" cy="5333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854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Video of Demo Contours Greedy (</a:t>
            </a:r>
            <a:r>
              <a:rPr lang="en-US" sz="4000" dirty="0" err="1"/>
              <a:t>Pacman</a:t>
            </a:r>
            <a:r>
              <a:rPr lang="en-US" sz="4000" dirty="0"/>
              <a:t> Small Maze)</a:t>
            </a:r>
          </a:p>
        </p:txBody>
      </p:sp>
      <p:pic>
        <p:nvPicPr>
          <p:cNvPr id="3" name="ContoursPacmanSmallMaze-greedy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28361" y="1143000"/>
            <a:ext cx="9335278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874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A* Search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147527" y="-76200"/>
            <a:ext cx="12182254" cy="7620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A* Search</a:t>
            </a:r>
          </a:p>
        </p:txBody>
      </p:sp>
      <p:pic>
        <p:nvPicPr>
          <p:cNvPr id="4104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00400" y="1676400"/>
            <a:ext cx="2871787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5" name="Picture 9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239000" y="1447800"/>
            <a:ext cx="1600200" cy="1843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6" name="Picture 10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419600" y="3744914"/>
            <a:ext cx="3557588" cy="2360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11"/>
          <p:cNvSpPr txBox="1">
            <a:spLocks noChangeArrowheads="1"/>
          </p:cNvSpPr>
          <p:nvPr/>
        </p:nvSpPr>
        <p:spPr bwMode="auto">
          <a:xfrm>
            <a:off x="3633787" y="3276601"/>
            <a:ext cx="1524000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/>
            <a:r>
              <a:rPr lang="en-US" sz="2000">
                <a:latin typeface="Calibri" pitchFamily="34" charset="0"/>
              </a:rPr>
              <a:t>UCS</a:t>
            </a:r>
          </a:p>
        </p:txBody>
      </p:sp>
      <p:sp>
        <p:nvSpPr>
          <p:cNvPr id="13" name="TextBox 12"/>
          <p:cNvSpPr txBox="1">
            <a:spLocks noChangeArrowheads="1"/>
          </p:cNvSpPr>
          <p:nvPr/>
        </p:nvSpPr>
        <p:spPr bwMode="auto">
          <a:xfrm>
            <a:off x="7162800" y="3276601"/>
            <a:ext cx="1524000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/>
            <a:r>
              <a:rPr lang="en-US" sz="2000">
                <a:latin typeface="Calibri" pitchFamily="34" charset="0"/>
              </a:rPr>
              <a:t>Greedy</a:t>
            </a: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5562599" y="5954714"/>
            <a:ext cx="1524000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/>
            <a:r>
              <a:rPr lang="en-US" sz="2000">
                <a:latin typeface="Calibri" pitchFamily="34" charset="0"/>
              </a:rPr>
              <a:t>A*</a:t>
            </a:r>
          </a:p>
        </p:txBody>
      </p:sp>
      <p:sp>
        <p:nvSpPr>
          <p:cNvPr id="10" name="Rectangle 9"/>
          <p:cNvSpPr/>
          <p:nvPr/>
        </p:nvSpPr>
        <p:spPr>
          <a:xfrm>
            <a:off x="2743200" y="1447800"/>
            <a:ext cx="5791200" cy="5029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endParaRPr lang="en-US" sz="2000">
              <a:latin typeface="Calibri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 in the news …</a:t>
            </a:r>
          </a:p>
        </p:txBody>
      </p:sp>
      <p:pic>
        <p:nvPicPr>
          <p:cNvPr id="4" name="Picture 3" descr="Screen Shot 2014-01-28 at 12.01.13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0"/>
            <a:ext cx="5191284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208352" y="6488668"/>
            <a:ext cx="1983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Wired, 2013/12/12</a:t>
            </a:r>
          </a:p>
        </p:txBody>
      </p:sp>
    </p:spTree>
    <p:extLst>
      <p:ext uri="{BB962C8B-B14F-4D97-AF65-F5344CB8AC3E}">
        <p14:creationId xmlns:p14="http://schemas.microsoft.com/office/powerpoint/2010/main" val="7954799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338" name="AutoShape 2"/>
          <p:cNvCxnSpPr>
            <a:cxnSpLocks noChangeShapeType="1"/>
            <a:stCxn id="14344" idx="6"/>
            <a:endCxn id="14346" idx="2"/>
          </p:cNvCxnSpPr>
          <p:nvPr/>
        </p:nvCxnSpPr>
        <p:spPr bwMode="auto">
          <a:xfrm>
            <a:off x="5029200" y="4038600"/>
            <a:ext cx="1371600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4339" name="AutoShape 3"/>
          <p:cNvCxnSpPr>
            <a:cxnSpLocks noChangeShapeType="1"/>
            <a:stCxn id="14365" idx="4"/>
            <a:endCxn id="14344" idx="0"/>
          </p:cNvCxnSpPr>
          <p:nvPr/>
        </p:nvCxnSpPr>
        <p:spPr bwMode="auto">
          <a:xfrm flipH="1">
            <a:off x="4800600" y="3352800"/>
            <a:ext cx="685800" cy="45720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434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/>
                <a:cs typeface="Calibri"/>
              </a:rPr>
              <a:t>Combining UCS and Greedy</a:t>
            </a:r>
          </a:p>
        </p:txBody>
      </p:sp>
      <p:sp>
        <p:nvSpPr>
          <p:cNvPr id="852997" name="Rectangle 5"/>
          <p:cNvSpPr>
            <a:spLocks noGrp="1" noChangeArrowheads="1"/>
          </p:cNvSpPr>
          <p:nvPr>
            <p:ph idx="1"/>
          </p:nvPr>
        </p:nvSpPr>
        <p:spPr>
          <a:xfrm>
            <a:off x="2209800" y="1371600"/>
            <a:ext cx="8229600" cy="50292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300" dirty="0">
                <a:solidFill>
                  <a:srgbClr val="3333FF"/>
                </a:solidFill>
                <a:latin typeface="Calibri"/>
                <a:cs typeface="Calibri"/>
              </a:rPr>
              <a:t>Uniform-cost</a:t>
            </a:r>
            <a:r>
              <a:rPr lang="en-US" sz="2300" dirty="0">
                <a:latin typeface="Calibri"/>
                <a:cs typeface="Calibri"/>
              </a:rPr>
              <a:t> </a:t>
            </a:r>
            <a:r>
              <a:rPr lang="en-US" sz="2300" dirty="0">
                <a:solidFill>
                  <a:schemeClr val="tx2"/>
                </a:solidFill>
                <a:latin typeface="Calibri"/>
                <a:cs typeface="Calibri"/>
              </a:rPr>
              <a:t>orders by path cost, or </a:t>
            </a:r>
            <a:r>
              <a:rPr lang="en-US" sz="2300" i="1" dirty="0">
                <a:solidFill>
                  <a:schemeClr val="tx2"/>
                </a:solidFill>
                <a:latin typeface="Calibri"/>
                <a:cs typeface="Calibri"/>
              </a:rPr>
              <a:t>backward cost  </a:t>
            </a:r>
            <a:r>
              <a:rPr lang="en-US" sz="2300" dirty="0">
                <a:solidFill>
                  <a:schemeClr val="tx2"/>
                </a:solidFill>
                <a:latin typeface="Calibri"/>
                <a:cs typeface="Calibri"/>
              </a:rPr>
              <a:t>g(n)</a:t>
            </a:r>
          </a:p>
          <a:p>
            <a:pPr eaLnBrk="1" hangingPunct="1">
              <a:lnSpc>
                <a:spcPct val="90000"/>
              </a:lnSpc>
            </a:pPr>
            <a:r>
              <a:rPr lang="en-US" sz="2300" dirty="0">
                <a:solidFill>
                  <a:srgbClr val="CC0000"/>
                </a:solidFill>
                <a:latin typeface="Calibri"/>
                <a:cs typeface="Calibri"/>
              </a:rPr>
              <a:t>Greedy</a:t>
            </a:r>
            <a:r>
              <a:rPr lang="en-US" sz="2300" dirty="0">
                <a:latin typeface="Calibri"/>
                <a:cs typeface="Calibri"/>
              </a:rPr>
              <a:t> </a:t>
            </a:r>
            <a:r>
              <a:rPr lang="en-US" sz="2300" dirty="0">
                <a:solidFill>
                  <a:schemeClr val="tx2"/>
                </a:solidFill>
                <a:latin typeface="Calibri"/>
                <a:cs typeface="Calibri"/>
              </a:rPr>
              <a:t>orders by goal proximity, or </a:t>
            </a:r>
            <a:r>
              <a:rPr lang="en-US" sz="2300" i="1" dirty="0">
                <a:solidFill>
                  <a:schemeClr val="tx2"/>
                </a:solidFill>
                <a:latin typeface="Calibri"/>
                <a:cs typeface="Calibri"/>
              </a:rPr>
              <a:t>forward cost  </a:t>
            </a:r>
            <a:r>
              <a:rPr lang="en-US" sz="2300" dirty="0">
                <a:solidFill>
                  <a:schemeClr val="tx2"/>
                </a:solidFill>
                <a:latin typeface="Calibri"/>
                <a:cs typeface="Calibri"/>
              </a:rPr>
              <a:t>h(n)</a:t>
            </a:r>
            <a:endParaRPr lang="en-US" sz="2300" i="1" dirty="0">
              <a:solidFill>
                <a:schemeClr val="tx2"/>
              </a:solidFill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300" dirty="0">
              <a:solidFill>
                <a:schemeClr val="tx2"/>
              </a:solidFill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300" dirty="0"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300" dirty="0"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300" dirty="0"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300" dirty="0"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300" dirty="0"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300" dirty="0"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300" dirty="0"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300" dirty="0"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300" dirty="0"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2300" dirty="0">
                <a:solidFill>
                  <a:srgbClr val="CC00CC"/>
                </a:solidFill>
                <a:latin typeface="Calibri"/>
                <a:cs typeface="Calibri"/>
              </a:rPr>
              <a:t>A* Search</a:t>
            </a:r>
            <a:r>
              <a:rPr lang="en-US" sz="2300" dirty="0">
                <a:solidFill>
                  <a:schemeClr val="tx1"/>
                </a:solidFill>
                <a:latin typeface="Calibri"/>
                <a:cs typeface="Calibri"/>
              </a:rPr>
              <a:t> orders by the sum: f(n) = g(n) + h(n)</a:t>
            </a:r>
            <a:endParaRPr lang="en-US" sz="2300" i="1" dirty="0">
              <a:solidFill>
                <a:schemeClr val="tx1"/>
              </a:solidFill>
              <a:latin typeface="Calibri"/>
              <a:cs typeface="Calibri"/>
            </a:endParaRPr>
          </a:p>
        </p:txBody>
      </p:sp>
      <p:sp>
        <p:nvSpPr>
          <p:cNvPr id="14342" name="Oval 6"/>
          <p:cNvSpPr>
            <a:spLocks noChangeArrowheads="1"/>
          </p:cNvSpPr>
          <p:nvPr/>
        </p:nvSpPr>
        <p:spPr bwMode="auto">
          <a:xfrm>
            <a:off x="457200" y="38100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S</a:t>
            </a:r>
          </a:p>
        </p:txBody>
      </p:sp>
      <p:sp>
        <p:nvSpPr>
          <p:cNvPr id="14343" name="Oval 7"/>
          <p:cNvSpPr>
            <a:spLocks noChangeArrowheads="1"/>
          </p:cNvSpPr>
          <p:nvPr/>
        </p:nvSpPr>
        <p:spPr bwMode="auto">
          <a:xfrm>
            <a:off x="1752600" y="38100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a</a:t>
            </a:r>
          </a:p>
        </p:txBody>
      </p:sp>
      <p:sp>
        <p:nvSpPr>
          <p:cNvPr id="14344" name="Oval 8"/>
          <p:cNvSpPr>
            <a:spLocks noChangeArrowheads="1"/>
          </p:cNvSpPr>
          <p:nvPr/>
        </p:nvSpPr>
        <p:spPr bwMode="auto">
          <a:xfrm>
            <a:off x="4572000" y="38100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d</a:t>
            </a:r>
          </a:p>
        </p:txBody>
      </p:sp>
      <p:sp>
        <p:nvSpPr>
          <p:cNvPr id="14345" name="Oval 9"/>
          <p:cNvSpPr>
            <a:spLocks noChangeArrowheads="1"/>
          </p:cNvSpPr>
          <p:nvPr/>
        </p:nvSpPr>
        <p:spPr bwMode="auto">
          <a:xfrm>
            <a:off x="1752600" y="47244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b</a:t>
            </a:r>
          </a:p>
        </p:txBody>
      </p:sp>
      <p:sp>
        <p:nvSpPr>
          <p:cNvPr id="14346" name="Oval 10"/>
          <p:cNvSpPr>
            <a:spLocks noChangeArrowheads="1"/>
          </p:cNvSpPr>
          <p:nvPr/>
        </p:nvSpPr>
        <p:spPr bwMode="auto">
          <a:xfrm>
            <a:off x="6400800" y="38100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G</a:t>
            </a:r>
          </a:p>
        </p:txBody>
      </p:sp>
      <p:sp>
        <p:nvSpPr>
          <p:cNvPr id="14347" name="Text Box 11"/>
          <p:cNvSpPr txBox="1">
            <a:spLocks noChangeArrowheads="1"/>
          </p:cNvSpPr>
          <p:nvPr/>
        </p:nvSpPr>
        <p:spPr bwMode="auto">
          <a:xfrm>
            <a:off x="1981200" y="4191001"/>
            <a:ext cx="914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h=5</a:t>
            </a:r>
          </a:p>
        </p:txBody>
      </p:sp>
      <p:sp>
        <p:nvSpPr>
          <p:cNvPr id="14348" name="Text Box 12"/>
          <p:cNvSpPr txBox="1">
            <a:spLocks noChangeArrowheads="1"/>
          </p:cNvSpPr>
          <p:nvPr/>
        </p:nvSpPr>
        <p:spPr bwMode="auto">
          <a:xfrm>
            <a:off x="1676400" y="5181601"/>
            <a:ext cx="7620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h=6</a:t>
            </a:r>
          </a:p>
        </p:txBody>
      </p:sp>
      <p:sp>
        <p:nvSpPr>
          <p:cNvPr id="14349" name="Text Box 13"/>
          <p:cNvSpPr txBox="1">
            <a:spLocks noChangeArrowheads="1"/>
          </p:cNvSpPr>
          <p:nvPr/>
        </p:nvSpPr>
        <p:spPr bwMode="auto">
          <a:xfrm>
            <a:off x="4800600" y="4343401"/>
            <a:ext cx="6858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h=2</a:t>
            </a:r>
          </a:p>
        </p:txBody>
      </p:sp>
      <p:sp>
        <p:nvSpPr>
          <p:cNvPr id="14350" name="Text Box 14"/>
          <p:cNvSpPr txBox="1">
            <a:spLocks noChangeArrowheads="1"/>
          </p:cNvSpPr>
          <p:nvPr/>
        </p:nvSpPr>
        <p:spPr bwMode="auto">
          <a:xfrm>
            <a:off x="1066800" y="3641725"/>
            <a:ext cx="533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 dirty="0">
                <a:latin typeface="Calibri"/>
                <a:cs typeface="Calibri"/>
              </a:rPr>
              <a:t>1</a:t>
            </a:r>
          </a:p>
        </p:txBody>
      </p:sp>
      <p:sp>
        <p:nvSpPr>
          <p:cNvPr id="14351" name="Text Box 15"/>
          <p:cNvSpPr txBox="1">
            <a:spLocks noChangeArrowheads="1"/>
          </p:cNvSpPr>
          <p:nvPr/>
        </p:nvSpPr>
        <p:spPr bwMode="auto">
          <a:xfrm>
            <a:off x="3276600" y="2286001"/>
            <a:ext cx="3810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 dirty="0">
                <a:latin typeface="Calibri"/>
                <a:cs typeface="Calibri"/>
              </a:rPr>
              <a:t>8</a:t>
            </a:r>
          </a:p>
        </p:txBody>
      </p:sp>
      <p:sp>
        <p:nvSpPr>
          <p:cNvPr id="14352" name="Text Box 16"/>
          <p:cNvSpPr txBox="1">
            <a:spLocks noChangeArrowheads="1"/>
          </p:cNvSpPr>
          <p:nvPr/>
        </p:nvSpPr>
        <p:spPr bwMode="auto">
          <a:xfrm>
            <a:off x="1066800" y="4572001"/>
            <a:ext cx="533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 dirty="0">
                <a:latin typeface="Calibri"/>
                <a:cs typeface="Calibri"/>
              </a:rPr>
              <a:t>1</a:t>
            </a:r>
          </a:p>
        </p:txBody>
      </p:sp>
      <p:sp>
        <p:nvSpPr>
          <p:cNvPr id="14353" name="Text Box 17"/>
          <p:cNvSpPr txBox="1">
            <a:spLocks noChangeArrowheads="1"/>
          </p:cNvSpPr>
          <p:nvPr/>
        </p:nvSpPr>
        <p:spPr bwMode="auto">
          <a:xfrm>
            <a:off x="1524000" y="4251325"/>
            <a:ext cx="533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 dirty="0">
                <a:latin typeface="Calibri"/>
                <a:cs typeface="Calibri"/>
              </a:rPr>
              <a:t>1</a:t>
            </a:r>
          </a:p>
        </p:txBody>
      </p:sp>
      <p:sp>
        <p:nvSpPr>
          <p:cNvPr id="14354" name="Text Box 18"/>
          <p:cNvSpPr txBox="1">
            <a:spLocks noChangeArrowheads="1"/>
          </p:cNvSpPr>
          <p:nvPr/>
        </p:nvSpPr>
        <p:spPr bwMode="auto">
          <a:xfrm>
            <a:off x="5562600" y="3641725"/>
            <a:ext cx="533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 dirty="0">
                <a:latin typeface="Calibri"/>
                <a:cs typeface="Calibri"/>
              </a:rPr>
              <a:t>2</a:t>
            </a:r>
          </a:p>
        </p:txBody>
      </p:sp>
      <p:sp>
        <p:nvSpPr>
          <p:cNvPr id="14355" name="Text Box 19"/>
          <p:cNvSpPr txBox="1">
            <a:spLocks noChangeArrowheads="1"/>
          </p:cNvSpPr>
          <p:nvPr/>
        </p:nvSpPr>
        <p:spPr bwMode="auto">
          <a:xfrm>
            <a:off x="304800" y="4191001"/>
            <a:ext cx="8382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h=6</a:t>
            </a:r>
          </a:p>
        </p:txBody>
      </p:sp>
      <p:sp>
        <p:nvSpPr>
          <p:cNvPr id="14356" name="Text Box 20"/>
          <p:cNvSpPr txBox="1">
            <a:spLocks noChangeArrowheads="1"/>
          </p:cNvSpPr>
          <p:nvPr/>
        </p:nvSpPr>
        <p:spPr bwMode="auto">
          <a:xfrm>
            <a:off x="6172200" y="4343401"/>
            <a:ext cx="914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h=0</a:t>
            </a:r>
          </a:p>
        </p:txBody>
      </p:sp>
      <p:cxnSp>
        <p:nvCxnSpPr>
          <p:cNvPr id="14357" name="AutoShape 21"/>
          <p:cNvCxnSpPr>
            <a:cxnSpLocks noChangeShapeType="1"/>
            <a:stCxn id="14342" idx="6"/>
            <a:endCxn id="14343" idx="2"/>
          </p:cNvCxnSpPr>
          <p:nvPr/>
        </p:nvCxnSpPr>
        <p:spPr bwMode="auto">
          <a:xfrm>
            <a:off x="914400" y="4038600"/>
            <a:ext cx="838200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4358" name="AutoShape 22"/>
          <p:cNvCxnSpPr>
            <a:cxnSpLocks noChangeShapeType="1"/>
            <a:stCxn id="14343" idx="4"/>
            <a:endCxn id="14345" idx="0"/>
          </p:cNvCxnSpPr>
          <p:nvPr/>
        </p:nvCxnSpPr>
        <p:spPr bwMode="auto">
          <a:xfrm>
            <a:off x="1981200" y="4267200"/>
            <a:ext cx="0" cy="45720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4359" name="AutoShape 23"/>
          <p:cNvCxnSpPr>
            <a:cxnSpLocks noChangeShapeType="1"/>
            <a:stCxn id="14343" idx="0"/>
            <a:endCxn id="14365" idx="1"/>
          </p:cNvCxnSpPr>
          <p:nvPr/>
        </p:nvCxnSpPr>
        <p:spPr bwMode="auto">
          <a:xfrm rot="-5400000">
            <a:off x="3228976" y="1714501"/>
            <a:ext cx="847725" cy="3343275"/>
          </a:xfrm>
          <a:prstGeom prst="curvedConnector3">
            <a:avLst>
              <a:gd name="adj1" fmla="val 134833"/>
            </a:avLst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4360" name="AutoShape 24"/>
          <p:cNvCxnSpPr>
            <a:cxnSpLocks noChangeShapeType="1"/>
            <a:stCxn id="14345" idx="2"/>
            <a:endCxn id="14361" idx="6"/>
          </p:cNvCxnSpPr>
          <p:nvPr/>
        </p:nvCxnSpPr>
        <p:spPr bwMode="auto">
          <a:xfrm rot="10800000">
            <a:off x="914400" y="4953001"/>
            <a:ext cx="838200" cy="158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4361" name="Oval 25"/>
          <p:cNvSpPr>
            <a:spLocks noChangeArrowheads="1"/>
          </p:cNvSpPr>
          <p:nvPr/>
        </p:nvSpPr>
        <p:spPr bwMode="auto">
          <a:xfrm>
            <a:off x="457200" y="47244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c</a:t>
            </a:r>
          </a:p>
        </p:txBody>
      </p:sp>
      <p:cxnSp>
        <p:nvCxnSpPr>
          <p:cNvPr id="14362" name="AutoShape 27"/>
          <p:cNvCxnSpPr>
            <a:cxnSpLocks noChangeShapeType="1"/>
            <a:stCxn id="14343" idx="6"/>
            <a:endCxn id="14344" idx="2"/>
          </p:cNvCxnSpPr>
          <p:nvPr/>
        </p:nvCxnSpPr>
        <p:spPr bwMode="auto">
          <a:xfrm>
            <a:off x="2209800" y="4038600"/>
            <a:ext cx="2362200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4363" name="Text Box 28"/>
          <p:cNvSpPr txBox="1">
            <a:spLocks noChangeArrowheads="1"/>
          </p:cNvSpPr>
          <p:nvPr/>
        </p:nvSpPr>
        <p:spPr bwMode="auto">
          <a:xfrm>
            <a:off x="304800" y="5165725"/>
            <a:ext cx="7620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h=7</a:t>
            </a:r>
          </a:p>
        </p:txBody>
      </p:sp>
      <p:sp>
        <p:nvSpPr>
          <p:cNvPr id="14364" name="Text Box 30"/>
          <p:cNvSpPr txBox="1">
            <a:spLocks noChangeArrowheads="1"/>
          </p:cNvSpPr>
          <p:nvPr/>
        </p:nvSpPr>
        <p:spPr bwMode="auto">
          <a:xfrm>
            <a:off x="3124200" y="3641725"/>
            <a:ext cx="533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 dirty="0">
                <a:latin typeface="Calibri"/>
                <a:cs typeface="Calibri"/>
              </a:rPr>
              <a:t>3</a:t>
            </a:r>
          </a:p>
        </p:txBody>
      </p:sp>
      <p:sp>
        <p:nvSpPr>
          <p:cNvPr id="14365" name="Oval 31"/>
          <p:cNvSpPr>
            <a:spLocks noChangeArrowheads="1"/>
          </p:cNvSpPr>
          <p:nvPr/>
        </p:nvSpPr>
        <p:spPr bwMode="auto">
          <a:xfrm>
            <a:off x="5257800" y="28956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e</a:t>
            </a:r>
          </a:p>
        </p:txBody>
      </p:sp>
      <p:sp>
        <p:nvSpPr>
          <p:cNvPr id="14366" name="Text Box 32"/>
          <p:cNvSpPr txBox="1">
            <a:spLocks noChangeArrowheads="1"/>
          </p:cNvSpPr>
          <p:nvPr/>
        </p:nvSpPr>
        <p:spPr bwMode="auto">
          <a:xfrm>
            <a:off x="5715000" y="2895601"/>
            <a:ext cx="7620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h=1</a:t>
            </a:r>
          </a:p>
        </p:txBody>
      </p:sp>
      <p:sp>
        <p:nvSpPr>
          <p:cNvPr id="14367" name="Text Box 33"/>
          <p:cNvSpPr txBox="1">
            <a:spLocks noChangeArrowheads="1"/>
          </p:cNvSpPr>
          <p:nvPr/>
        </p:nvSpPr>
        <p:spPr bwMode="auto">
          <a:xfrm>
            <a:off x="4724400" y="3200401"/>
            <a:ext cx="533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 dirty="0">
                <a:latin typeface="Calibri"/>
                <a:cs typeface="Calibri"/>
              </a:rPr>
              <a:t>1</a:t>
            </a:r>
          </a:p>
        </p:txBody>
      </p:sp>
      <p:grpSp>
        <p:nvGrpSpPr>
          <p:cNvPr id="2" name="Group 34"/>
          <p:cNvGrpSpPr>
            <a:grpSpLocks/>
          </p:cNvGrpSpPr>
          <p:nvPr/>
        </p:nvGrpSpPr>
        <p:grpSpPr bwMode="auto">
          <a:xfrm>
            <a:off x="914400" y="4038601"/>
            <a:ext cx="1066800" cy="915988"/>
            <a:chOff x="1392" y="2544"/>
            <a:chExt cx="672" cy="577"/>
          </a:xfrm>
        </p:grpSpPr>
        <p:cxnSp>
          <p:nvCxnSpPr>
            <p:cNvPr id="14379" name="AutoShape 35"/>
            <p:cNvCxnSpPr>
              <a:cxnSpLocks noChangeShapeType="1"/>
            </p:cNvCxnSpPr>
            <p:nvPr/>
          </p:nvCxnSpPr>
          <p:spPr bwMode="auto">
            <a:xfrm>
              <a:off x="1392" y="2544"/>
              <a:ext cx="528" cy="0"/>
            </a:xfrm>
            <a:prstGeom prst="straightConnector1">
              <a:avLst/>
            </a:prstGeom>
            <a:noFill/>
            <a:ln w="38100">
              <a:solidFill>
                <a:srgbClr val="3333FF"/>
              </a:solidFill>
              <a:round/>
              <a:headEnd/>
              <a:tailEnd type="triangle" w="med" len="med"/>
            </a:ln>
          </p:spPr>
        </p:cxnSp>
        <p:cxnSp>
          <p:nvCxnSpPr>
            <p:cNvPr id="14380" name="AutoShape 36"/>
            <p:cNvCxnSpPr>
              <a:cxnSpLocks noChangeShapeType="1"/>
            </p:cNvCxnSpPr>
            <p:nvPr/>
          </p:nvCxnSpPr>
          <p:spPr bwMode="auto">
            <a:xfrm>
              <a:off x="2064" y="2688"/>
              <a:ext cx="0" cy="288"/>
            </a:xfrm>
            <a:prstGeom prst="straightConnector1">
              <a:avLst/>
            </a:prstGeom>
            <a:noFill/>
            <a:ln w="38100">
              <a:solidFill>
                <a:srgbClr val="3333FF"/>
              </a:solidFill>
              <a:round/>
              <a:headEnd/>
              <a:tailEnd type="triangle" w="med" len="med"/>
            </a:ln>
          </p:spPr>
        </p:cxnSp>
        <p:cxnSp>
          <p:nvCxnSpPr>
            <p:cNvPr id="14381" name="AutoShape 37"/>
            <p:cNvCxnSpPr>
              <a:cxnSpLocks noChangeShapeType="1"/>
            </p:cNvCxnSpPr>
            <p:nvPr/>
          </p:nvCxnSpPr>
          <p:spPr bwMode="auto">
            <a:xfrm rot="10800000">
              <a:off x="1392" y="3120"/>
              <a:ext cx="528" cy="1"/>
            </a:xfrm>
            <a:prstGeom prst="straightConnector1">
              <a:avLst/>
            </a:prstGeom>
            <a:noFill/>
            <a:ln w="38100">
              <a:solidFill>
                <a:srgbClr val="3333FF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3" name="Group 38"/>
          <p:cNvGrpSpPr>
            <a:grpSpLocks/>
          </p:cNvGrpSpPr>
          <p:nvPr/>
        </p:nvGrpSpPr>
        <p:grpSpPr bwMode="auto">
          <a:xfrm>
            <a:off x="914400" y="2962276"/>
            <a:ext cx="5486400" cy="1076325"/>
            <a:chOff x="1392" y="1872"/>
            <a:chExt cx="3456" cy="678"/>
          </a:xfrm>
        </p:grpSpPr>
        <p:cxnSp>
          <p:nvCxnSpPr>
            <p:cNvPr id="14375" name="AutoShape 39"/>
            <p:cNvCxnSpPr>
              <a:cxnSpLocks noChangeShapeType="1"/>
            </p:cNvCxnSpPr>
            <p:nvPr/>
          </p:nvCxnSpPr>
          <p:spPr bwMode="auto">
            <a:xfrm>
              <a:off x="3984" y="2550"/>
              <a:ext cx="864" cy="0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cxnSp>
          <p:nvCxnSpPr>
            <p:cNvPr id="14376" name="AutoShape 40"/>
            <p:cNvCxnSpPr>
              <a:cxnSpLocks noChangeShapeType="1"/>
            </p:cNvCxnSpPr>
            <p:nvPr/>
          </p:nvCxnSpPr>
          <p:spPr bwMode="auto">
            <a:xfrm flipH="1">
              <a:off x="3840" y="2118"/>
              <a:ext cx="432" cy="288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cxnSp>
          <p:nvCxnSpPr>
            <p:cNvPr id="14377" name="AutoShape 41"/>
            <p:cNvCxnSpPr>
              <a:cxnSpLocks noChangeShapeType="1"/>
            </p:cNvCxnSpPr>
            <p:nvPr/>
          </p:nvCxnSpPr>
          <p:spPr bwMode="auto">
            <a:xfrm>
              <a:off x="1392" y="2550"/>
              <a:ext cx="528" cy="0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cxnSp>
          <p:nvCxnSpPr>
            <p:cNvPr id="14378" name="AutoShape 42"/>
            <p:cNvCxnSpPr>
              <a:cxnSpLocks noChangeShapeType="1"/>
            </p:cNvCxnSpPr>
            <p:nvPr/>
          </p:nvCxnSpPr>
          <p:spPr bwMode="auto">
            <a:xfrm rot="-5400000">
              <a:off x="2850" y="1086"/>
              <a:ext cx="534" cy="2106"/>
            </a:xfrm>
            <a:prstGeom prst="curvedConnector3">
              <a:avLst>
                <a:gd name="adj1" fmla="val 134833"/>
              </a:avLst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4" name="Group 43"/>
          <p:cNvGrpSpPr>
            <a:grpSpLocks/>
          </p:cNvGrpSpPr>
          <p:nvPr/>
        </p:nvGrpSpPr>
        <p:grpSpPr bwMode="auto">
          <a:xfrm>
            <a:off x="914400" y="4038600"/>
            <a:ext cx="5486400" cy="0"/>
            <a:chOff x="1392" y="2544"/>
            <a:chExt cx="3456" cy="0"/>
          </a:xfrm>
        </p:grpSpPr>
        <p:cxnSp>
          <p:nvCxnSpPr>
            <p:cNvPr id="14372" name="AutoShape 44"/>
            <p:cNvCxnSpPr>
              <a:cxnSpLocks noChangeShapeType="1"/>
            </p:cNvCxnSpPr>
            <p:nvPr/>
          </p:nvCxnSpPr>
          <p:spPr bwMode="auto">
            <a:xfrm>
              <a:off x="3984" y="2544"/>
              <a:ext cx="864" cy="0"/>
            </a:xfrm>
            <a:prstGeom prst="straightConnector1">
              <a:avLst/>
            </a:prstGeom>
            <a:noFill/>
            <a:ln w="38100">
              <a:solidFill>
                <a:srgbClr val="CC00CC"/>
              </a:solidFill>
              <a:round/>
              <a:headEnd/>
              <a:tailEnd type="triangle" w="med" len="med"/>
            </a:ln>
          </p:spPr>
        </p:cxnSp>
        <p:cxnSp>
          <p:nvCxnSpPr>
            <p:cNvPr id="14373" name="AutoShape 45"/>
            <p:cNvCxnSpPr>
              <a:cxnSpLocks noChangeShapeType="1"/>
            </p:cNvCxnSpPr>
            <p:nvPr/>
          </p:nvCxnSpPr>
          <p:spPr bwMode="auto">
            <a:xfrm>
              <a:off x="1392" y="2544"/>
              <a:ext cx="528" cy="0"/>
            </a:xfrm>
            <a:prstGeom prst="straightConnector1">
              <a:avLst/>
            </a:prstGeom>
            <a:noFill/>
            <a:ln w="38100">
              <a:solidFill>
                <a:srgbClr val="CC00CC"/>
              </a:solidFill>
              <a:round/>
              <a:headEnd/>
              <a:tailEnd type="triangle" w="med" len="med"/>
            </a:ln>
          </p:spPr>
        </p:cxnSp>
        <p:cxnSp>
          <p:nvCxnSpPr>
            <p:cNvPr id="14374" name="AutoShape 46"/>
            <p:cNvCxnSpPr>
              <a:cxnSpLocks noChangeShapeType="1"/>
            </p:cNvCxnSpPr>
            <p:nvPr/>
          </p:nvCxnSpPr>
          <p:spPr bwMode="auto">
            <a:xfrm>
              <a:off x="2208" y="2544"/>
              <a:ext cx="1488" cy="0"/>
            </a:xfrm>
            <a:prstGeom prst="straightConnector1">
              <a:avLst/>
            </a:prstGeom>
            <a:noFill/>
            <a:ln w="38100">
              <a:solidFill>
                <a:srgbClr val="CC00CC"/>
              </a:solidFill>
              <a:round/>
              <a:headEnd/>
              <a:tailEnd type="triangle" w="med" len="med"/>
            </a:ln>
          </p:spPr>
        </p:cxnSp>
      </p:grpSp>
      <p:sp>
        <p:nvSpPr>
          <p:cNvPr id="14371" name="Text Box 50"/>
          <p:cNvSpPr txBox="1">
            <a:spLocks noChangeArrowheads="1"/>
          </p:cNvSpPr>
          <p:nvPr/>
        </p:nvSpPr>
        <p:spPr bwMode="auto">
          <a:xfrm>
            <a:off x="9296400" y="6457892"/>
            <a:ext cx="2819400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2000" dirty="0">
                <a:latin typeface="Calibri"/>
                <a:cs typeface="Calibri"/>
              </a:rPr>
              <a:t>Example: </a:t>
            </a:r>
            <a:r>
              <a:rPr lang="en-US" sz="2000" dirty="0" err="1">
                <a:latin typeface="Calibri"/>
                <a:cs typeface="Calibri"/>
              </a:rPr>
              <a:t>Teg</a:t>
            </a:r>
            <a:r>
              <a:rPr lang="en-US" sz="2000" dirty="0">
                <a:latin typeface="Calibri"/>
                <a:cs typeface="Calibri"/>
              </a:rPr>
              <a:t> </a:t>
            </a:r>
            <a:r>
              <a:rPr lang="en-US" sz="2000" dirty="0" err="1">
                <a:latin typeface="Calibri"/>
                <a:cs typeface="Calibri"/>
              </a:rPr>
              <a:t>Grenager</a:t>
            </a:r>
            <a:endParaRPr lang="en-US" sz="2000" dirty="0">
              <a:latin typeface="Calibri"/>
              <a:cs typeface="Calibri"/>
            </a:endParaRPr>
          </a:p>
        </p:txBody>
      </p:sp>
      <p:sp>
        <p:nvSpPr>
          <p:cNvPr id="47" name="Oval 6"/>
          <p:cNvSpPr>
            <a:spLocks noChangeArrowheads="1"/>
          </p:cNvSpPr>
          <p:nvPr/>
        </p:nvSpPr>
        <p:spPr bwMode="auto">
          <a:xfrm>
            <a:off x="9753600" y="23622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S</a:t>
            </a:r>
          </a:p>
        </p:txBody>
      </p:sp>
      <p:sp>
        <p:nvSpPr>
          <p:cNvPr id="48" name="Oval 7"/>
          <p:cNvSpPr>
            <a:spLocks noChangeArrowheads="1"/>
          </p:cNvSpPr>
          <p:nvPr/>
        </p:nvSpPr>
        <p:spPr bwMode="auto">
          <a:xfrm>
            <a:off x="9220200" y="29718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a</a:t>
            </a:r>
          </a:p>
        </p:txBody>
      </p:sp>
      <p:sp>
        <p:nvSpPr>
          <p:cNvPr id="49" name="Oval 9"/>
          <p:cNvSpPr>
            <a:spLocks noChangeArrowheads="1"/>
          </p:cNvSpPr>
          <p:nvPr/>
        </p:nvSpPr>
        <p:spPr bwMode="auto">
          <a:xfrm>
            <a:off x="8686800" y="38862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b</a:t>
            </a:r>
          </a:p>
        </p:txBody>
      </p:sp>
      <p:sp>
        <p:nvSpPr>
          <p:cNvPr id="50" name="Oval 25"/>
          <p:cNvSpPr>
            <a:spLocks noChangeArrowheads="1"/>
          </p:cNvSpPr>
          <p:nvPr/>
        </p:nvSpPr>
        <p:spPr bwMode="auto">
          <a:xfrm>
            <a:off x="8686800" y="48006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c</a:t>
            </a:r>
          </a:p>
        </p:txBody>
      </p:sp>
      <p:sp>
        <p:nvSpPr>
          <p:cNvPr id="51" name="Oval 31"/>
          <p:cNvSpPr>
            <a:spLocks noChangeArrowheads="1"/>
          </p:cNvSpPr>
          <p:nvPr/>
        </p:nvSpPr>
        <p:spPr bwMode="auto">
          <a:xfrm>
            <a:off x="10896600" y="38862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e</a:t>
            </a:r>
          </a:p>
        </p:txBody>
      </p:sp>
      <p:sp>
        <p:nvSpPr>
          <p:cNvPr id="52" name="Oval 8"/>
          <p:cNvSpPr>
            <a:spLocks noChangeArrowheads="1"/>
          </p:cNvSpPr>
          <p:nvPr/>
        </p:nvSpPr>
        <p:spPr bwMode="auto">
          <a:xfrm>
            <a:off x="9448800" y="38862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d</a:t>
            </a:r>
          </a:p>
        </p:txBody>
      </p:sp>
      <p:sp>
        <p:nvSpPr>
          <p:cNvPr id="53" name="Oval 8"/>
          <p:cNvSpPr>
            <a:spLocks noChangeArrowheads="1"/>
          </p:cNvSpPr>
          <p:nvPr/>
        </p:nvSpPr>
        <p:spPr bwMode="auto">
          <a:xfrm>
            <a:off x="10896600" y="48006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d</a:t>
            </a:r>
          </a:p>
        </p:txBody>
      </p:sp>
      <p:sp>
        <p:nvSpPr>
          <p:cNvPr id="54" name="Oval 10"/>
          <p:cNvSpPr>
            <a:spLocks noChangeArrowheads="1"/>
          </p:cNvSpPr>
          <p:nvPr/>
        </p:nvSpPr>
        <p:spPr bwMode="auto">
          <a:xfrm>
            <a:off x="9448800" y="48006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G</a:t>
            </a:r>
          </a:p>
        </p:txBody>
      </p:sp>
      <p:sp>
        <p:nvSpPr>
          <p:cNvPr id="55" name="Oval 10"/>
          <p:cNvSpPr>
            <a:spLocks noChangeArrowheads="1"/>
          </p:cNvSpPr>
          <p:nvPr/>
        </p:nvSpPr>
        <p:spPr bwMode="auto">
          <a:xfrm>
            <a:off x="10896600" y="5715000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G</a:t>
            </a:r>
          </a:p>
        </p:txBody>
      </p:sp>
      <p:cxnSp>
        <p:nvCxnSpPr>
          <p:cNvPr id="7" name="Straight Connector 6"/>
          <p:cNvCxnSpPr>
            <a:stCxn id="47" idx="4"/>
            <a:endCxn id="48" idx="7"/>
          </p:cNvCxnSpPr>
          <p:nvPr/>
        </p:nvCxnSpPr>
        <p:spPr>
          <a:xfrm flipH="1">
            <a:off x="9610445" y="2819400"/>
            <a:ext cx="371755" cy="219355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48" idx="4"/>
            <a:endCxn id="52" idx="0"/>
          </p:cNvCxnSpPr>
          <p:nvPr/>
        </p:nvCxnSpPr>
        <p:spPr>
          <a:xfrm>
            <a:off x="9448800" y="3429000"/>
            <a:ext cx="228600" cy="4572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51" idx="4"/>
            <a:endCxn id="53" idx="0"/>
          </p:cNvCxnSpPr>
          <p:nvPr/>
        </p:nvCxnSpPr>
        <p:spPr>
          <a:xfrm>
            <a:off x="11125200" y="4343400"/>
            <a:ext cx="0" cy="4572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stCxn id="52" idx="4"/>
            <a:endCxn id="54" idx="0"/>
          </p:cNvCxnSpPr>
          <p:nvPr/>
        </p:nvCxnSpPr>
        <p:spPr>
          <a:xfrm>
            <a:off x="9677400" y="4343400"/>
            <a:ext cx="0" cy="4572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51" idx="0"/>
            <a:endCxn id="48" idx="4"/>
          </p:cNvCxnSpPr>
          <p:nvPr/>
        </p:nvCxnSpPr>
        <p:spPr>
          <a:xfrm flipH="1" flipV="1">
            <a:off x="9448800" y="3429000"/>
            <a:ext cx="1676400" cy="4572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>
            <a:stCxn id="48" idx="4"/>
            <a:endCxn id="49" idx="0"/>
          </p:cNvCxnSpPr>
          <p:nvPr/>
        </p:nvCxnSpPr>
        <p:spPr>
          <a:xfrm flipH="1">
            <a:off x="8915400" y="3429000"/>
            <a:ext cx="533400" cy="4572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49" idx="4"/>
            <a:endCxn id="50" idx="0"/>
          </p:cNvCxnSpPr>
          <p:nvPr/>
        </p:nvCxnSpPr>
        <p:spPr>
          <a:xfrm>
            <a:off x="8915400" y="4343400"/>
            <a:ext cx="0" cy="4572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>
            <a:stCxn id="53" idx="4"/>
            <a:endCxn id="55" idx="0"/>
          </p:cNvCxnSpPr>
          <p:nvPr/>
        </p:nvCxnSpPr>
        <p:spPr>
          <a:xfrm>
            <a:off x="11125200" y="5257800"/>
            <a:ext cx="0" cy="4572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Text Box 19"/>
          <p:cNvSpPr txBox="1">
            <a:spLocks noChangeArrowheads="1"/>
          </p:cNvSpPr>
          <p:nvPr/>
        </p:nvSpPr>
        <p:spPr bwMode="auto">
          <a:xfrm>
            <a:off x="10287000" y="2209800"/>
            <a:ext cx="838200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g = 0 h=6</a:t>
            </a:r>
          </a:p>
        </p:txBody>
      </p:sp>
      <p:sp>
        <p:nvSpPr>
          <p:cNvPr id="65" name="Text Box 19"/>
          <p:cNvSpPr txBox="1">
            <a:spLocks noChangeArrowheads="1"/>
          </p:cNvSpPr>
          <p:nvPr/>
        </p:nvSpPr>
        <p:spPr bwMode="auto">
          <a:xfrm>
            <a:off x="8458200" y="2797316"/>
            <a:ext cx="838200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g = 1 h=5</a:t>
            </a:r>
          </a:p>
        </p:txBody>
      </p:sp>
      <p:sp>
        <p:nvSpPr>
          <p:cNvPr id="66" name="Text Box 19"/>
          <p:cNvSpPr txBox="1">
            <a:spLocks noChangeArrowheads="1"/>
          </p:cNvSpPr>
          <p:nvPr/>
        </p:nvSpPr>
        <p:spPr bwMode="auto">
          <a:xfrm>
            <a:off x="7848600" y="3733800"/>
            <a:ext cx="838200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g = 2 h=6</a:t>
            </a:r>
          </a:p>
        </p:txBody>
      </p:sp>
      <p:sp>
        <p:nvSpPr>
          <p:cNvPr id="67" name="Text Box 19"/>
          <p:cNvSpPr txBox="1">
            <a:spLocks noChangeArrowheads="1"/>
          </p:cNvSpPr>
          <p:nvPr/>
        </p:nvSpPr>
        <p:spPr bwMode="auto">
          <a:xfrm>
            <a:off x="7848600" y="4626116"/>
            <a:ext cx="838200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g = 3 h=7</a:t>
            </a:r>
          </a:p>
        </p:txBody>
      </p:sp>
      <p:sp>
        <p:nvSpPr>
          <p:cNvPr id="68" name="Text Box 19"/>
          <p:cNvSpPr txBox="1">
            <a:spLocks noChangeArrowheads="1"/>
          </p:cNvSpPr>
          <p:nvPr/>
        </p:nvSpPr>
        <p:spPr bwMode="auto">
          <a:xfrm>
            <a:off x="9829800" y="3810000"/>
            <a:ext cx="838200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g = 4 h=2</a:t>
            </a:r>
          </a:p>
        </p:txBody>
      </p:sp>
      <p:sp>
        <p:nvSpPr>
          <p:cNvPr id="69" name="Text Box 19"/>
          <p:cNvSpPr txBox="1">
            <a:spLocks noChangeArrowheads="1"/>
          </p:cNvSpPr>
          <p:nvPr/>
        </p:nvSpPr>
        <p:spPr bwMode="auto">
          <a:xfrm>
            <a:off x="9829800" y="4648200"/>
            <a:ext cx="838200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g = 6 h=0</a:t>
            </a:r>
          </a:p>
        </p:txBody>
      </p:sp>
      <p:sp>
        <p:nvSpPr>
          <p:cNvPr id="70" name="Text Box 19"/>
          <p:cNvSpPr txBox="1">
            <a:spLocks noChangeArrowheads="1"/>
          </p:cNvSpPr>
          <p:nvPr/>
        </p:nvSpPr>
        <p:spPr bwMode="auto">
          <a:xfrm>
            <a:off x="11277600" y="3711716"/>
            <a:ext cx="838200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g = 9 h=1</a:t>
            </a:r>
          </a:p>
        </p:txBody>
      </p:sp>
      <p:sp>
        <p:nvSpPr>
          <p:cNvPr id="71" name="Text Box 19"/>
          <p:cNvSpPr txBox="1">
            <a:spLocks noChangeArrowheads="1"/>
          </p:cNvSpPr>
          <p:nvPr/>
        </p:nvSpPr>
        <p:spPr bwMode="auto">
          <a:xfrm>
            <a:off x="11277600" y="4702316"/>
            <a:ext cx="914400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g = 10 h=2</a:t>
            </a:r>
          </a:p>
        </p:txBody>
      </p:sp>
      <p:sp>
        <p:nvSpPr>
          <p:cNvPr id="72" name="Text Box 19"/>
          <p:cNvSpPr txBox="1">
            <a:spLocks noChangeArrowheads="1"/>
          </p:cNvSpPr>
          <p:nvPr/>
        </p:nvSpPr>
        <p:spPr bwMode="auto">
          <a:xfrm>
            <a:off x="11277600" y="5562600"/>
            <a:ext cx="914400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g = 12 h=0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29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29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299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2997" grpId="0" build="p" autoUpdateAnimBg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When should A* terminate?</a:t>
            </a:r>
          </a:p>
        </p:txBody>
      </p:sp>
      <p:sp>
        <p:nvSpPr>
          <p:cNvPr id="798748" name="Rectangle 28"/>
          <p:cNvSpPr>
            <a:spLocks noGrp="1" noChangeArrowheads="1"/>
          </p:cNvSpPr>
          <p:nvPr>
            <p:ph idx="1"/>
          </p:nvPr>
        </p:nvSpPr>
        <p:spPr>
          <a:xfrm>
            <a:off x="2209800" y="1447800"/>
            <a:ext cx="9728200" cy="4105174"/>
          </a:xfrm>
        </p:spPr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Should we stop when we </a:t>
            </a:r>
            <a:r>
              <a:rPr lang="en-US" dirty="0" err="1">
                <a:latin typeface="Calibri"/>
                <a:cs typeface="Calibri"/>
              </a:rPr>
              <a:t>enqueue</a:t>
            </a:r>
            <a:r>
              <a:rPr lang="en-US" dirty="0">
                <a:latin typeface="Calibri"/>
                <a:cs typeface="Calibri"/>
              </a:rPr>
              <a:t> a goal?</a:t>
            </a:r>
          </a:p>
          <a:p>
            <a:pPr eaLnBrk="1" hangingPunct="1"/>
            <a:endParaRPr lang="en-US" dirty="0">
              <a:latin typeface="Calibri"/>
              <a:cs typeface="Calibri"/>
            </a:endParaRPr>
          </a:p>
          <a:p>
            <a:pPr eaLnBrk="1" hangingPunct="1"/>
            <a:endParaRPr lang="en-US" dirty="0">
              <a:latin typeface="Calibri"/>
              <a:cs typeface="Calibri"/>
            </a:endParaRPr>
          </a:p>
          <a:p>
            <a:pPr eaLnBrk="1" hangingPunct="1"/>
            <a:endParaRPr lang="en-US" dirty="0">
              <a:latin typeface="Calibri"/>
              <a:cs typeface="Calibri"/>
            </a:endParaRPr>
          </a:p>
          <a:p>
            <a:pPr eaLnBrk="1" hangingPunct="1"/>
            <a:endParaRPr lang="en-US" dirty="0">
              <a:latin typeface="Calibri"/>
              <a:cs typeface="Calibri"/>
            </a:endParaRPr>
          </a:p>
          <a:p>
            <a:pPr eaLnBrk="1" hangingPunct="1"/>
            <a:endParaRPr lang="en-US" dirty="0">
              <a:latin typeface="Calibri"/>
              <a:cs typeface="Calibri"/>
            </a:endParaRPr>
          </a:p>
          <a:p>
            <a:pPr eaLnBrk="1" hangingPunct="1"/>
            <a:endParaRPr lang="en-US" dirty="0">
              <a:latin typeface="Calibri"/>
              <a:cs typeface="Calibri"/>
            </a:endParaRPr>
          </a:p>
          <a:p>
            <a:pPr eaLnBrk="1" hangingPunct="1"/>
            <a:r>
              <a:rPr lang="en-US" dirty="0">
                <a:latin typeface="Calibri"/>
                <a:cs typeface="Calibri"/>
              </a:rPr>
              <a:t>No: only stop when we </a:t>
            </a:r>
            <a:r>
              <a:rPr lang="en-US" dirty="0" err="1">
                <a:latin typeface="Calibri"/>
                <a:cs typeface="Calibri"/>
              </a:rPr>
              <a:t>dequeue</a:t>
            </a:r>
            <a:r>
              <a:rPr lang="en-US" dirty="0">
                <a:latin typeface="Calibri"/>
                <a:cs typeface="Calibri"/>
              </a:rPr>
              <a:t> a goal</a:t>
            </a:r>
          </a:p>
        </p:txBody>
      </p:sp>
      <p:sp>
        <p:nvSpPr>
          <p:cNvPr id="15364" name="AutoShape 4"/>
          <p:cNvSpPr>
            <a:spLocks noChangeArrowheads="1"/>
          </p:cNvSpPr>
          <p:nvPr/>
        </p:nvSpPr>
        <p:spPr bwMode="auto">
          <a:xfrm>
            <a:off x="3276600" y="3505200"/>
            <a:ext cx="609600" cy="595312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800" b="1" dirty="0">
                <a:latin typeface="Calibri"/>
                <a:cs typeface="Calibri"/>
              </a:rPr>
              <a:t>S</a:t>
            </a:r>
          </a:p>
        </p:txBody>
      </p:sp>
      <p:sp>
        <p:nvSpPr>
          <p:cNvPr id="15365" name="AutoShape 6"/>
          <p:cNvSpPr>
            <a:spLocks noChangeArrowheads="1"/>
          </p:cNvSpPr>
          <p:nvPr/>
        </p:nvSpPr>
        <p:spPr bwMode="auto">
          <a:xfrm>
            <a:off x="5867400" y="4419600"/>
            <a:ext cx="609600" cy="595312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800" b="1" dirty="0">
                <a:latin typeface="Calibri"/>
                <a:cs typeface="Calibri"/>
              </a:rPr>
              <a:t>B</a:t>
            </a:r>
          </a:p>
        </p:txBody>
      </p:sp>
      <p:sp>
        <p:nvSpPr>
          <p:cNvPr id="15366" name="AutoShape 8"/>
          <p:cNvSpPr>
            <a:spLocks noChangeArrowheads="1"/>
          </p:cNvSpPr>
          <p:nvPr/>
        </p:nvSpPr>
        <p:spPr bwMode="auto">
          <a:xfrm>
            <a:off x="5867400" y="2528888"/>
            <a:ext cx="609600" cy="595312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800" b="1" dirty="0">
                <a:latin typeface="Calibri"/>
                <a:cs typeface="Calibri"/>
              </a:rPr>
              <a:t>A</a:t>
            </a:r>
          </a:p>
        </p:txBody>
      </p:sp>
      <p:sp>
        <p:nvSpPr>
          <p:cNvPr id="15367" name="AutoShape 9"/>
          <p:cNvSpPr>
            <a:spLocks noChangeArrowheads="1"/>
          </p:cNvSpPr>
          <p:nvPr/>
        </p:nvSpPr>
        <p:spPr bwMode="auto">
          <a:xfrm>
            <a:off x="8382000" y="3519488"/>
            <a:ext cx="609600" cy="595312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800" b="1" dirty="0">
                <a:latin typeface="Calibri"/>
                <a:cs typeface="Calibri"/>
              </a:rPr>
              <a:t>G</a:t>
            </a:r>
          </a:p>
        </p:txBody>
      </p:sp>
      <p:sp>
        <p:nvSpPr>
          <p:cNvPr id="15368" name="Line 10"/>
          <p:cNvSpPr>
            <a:spLocks noChangeShapeType="1"/>
          </p:cNvSpPr>
          <p:nvPr/>
        </p:nvSpPr>
        <p:spPr bwMode="auto">
          <a:xfrm>
            <a:off x="6477000" y="2819400"/>
            <a:ext cx="1905000" cy="838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med"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5369" name="Line 13"/>
          <p:cNvSpPr>
            <a:spLocks noChangeShapeType="1"/>
          </p:cNvSpPr>
          <p:nvPr/>
        </p:nvSpPr>
        <p:spPr bwMode="auto">
          <a:xfrm flipH="1">
            <a:off x="3886200" y="2819400"/>
            <a:ext cx="1981200" cy="838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lg" len="med"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5370" name="Line 14"/>
          <p:cNvSpPr>
            <a:spLocks noChangeShapeType="1"/>
          </p:cNvSpPr>
          <p:nvPr/>
        </p:nvSpPr>
        <p:spPr bwMode="auto">
          <a:xfrm>
            <a:off x="3886200" y="3962400"/>
            <a:ext cx="1981200" cy="762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med"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5371" name="Line 15"/>
          <p:cNvSpPr>
            <a:spLocks noChangeShapeType="1"/>
          </p:cNvSpPr>
          <p:nvPr/>
        </p:nvSpPr>
        <p:spPr bwMode="auto">
          <a:xfrm flipH="1">
            <a:off x="6477000" y="3962400"/>
            <a:ext cx="1905000" cy="762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lg" len="med"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5372" name="Text Box 16"/>
          <p:cNvSpPr txBox="1">
            <a:spLocks noChangeArrowheads="1"/>
          </p:cNvSpPr>
          <p:nvPr/>
        </p:nvSpPr>
        <p:spPr bwMode="auto">
          <a:xfrm>
            <a:off x="4572000" y="2667000"/>
            <a:ext cx="4572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b="1" dirty="0">
                <a:latin typeface="Calibri"/>
                <a:cs typeface="Calibri"/>
              </a:rPr>
              <a:t>2</a:t>
            </a:r>
          </a:p>
        </p:txBody>
      </p:sp>
      <p:sp>
        <p:nvSpPr>
          <p:cNvPr id="15373" name="Text Box 19"/>
          <p:cNvSpPr txBox="1">
            <a:spLocks noChangeArrowheads="1"/>
          </p:cNvSpPr>
          <p:nvPr/>
        </p:nvSpPr>
        <p:spPr bwMode="auto">
          <a:xfrm>
            <a:off x="7315200" y="4433888"/>
            <a:ext cx="4572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b="1" dirty="0">
                <a:latin typeface="Calibri"/>
                <a:cs typeface="Calibri"/>
              </a:rPr>
              <a:t>3</a:t>
            </a:r>
          </a:p>
        </p:txBody>
      </p:sp>
      <p:sp>
        <p:nvSpPr>
          <p:cNvPr id="15374" name="Text Box 20"/>
          <p:cNvSpPr txBox="1">
            <a:spLocks noChangeArrowheads="1"/>
          </p:cNvSpPr>
          <p:nvPr/>
        </p:nvSpPr>
        <p:spPr bwMode="auto">
          <a:xfrm>
            <a:off x="7315200" y="2681288"/>
            <a:ext cx="4572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b="1" dirty="0">
                <a:latin typeface="Calibri"/>
                <a:cs typeface="Calibri"/>
              </a:rPr>
              <a:t>2</a:t>
            </a:r>
          </a:p>
        </p:txBody>
      </p:sp>
      <p:sp>
        <p:nvSpPr>
          <p:cNvPr id="15375" name="Text Box 21"/>
          <p:cNvSpPr txBox="1">
            <a:spLocks noChangeArrowheads="1"/>
          </p:cNvSpPr>
          <p:nvPr/>
        </p:nvSpPr>
        <p:spPr bwMode="auto">
          <a:xfrm>
            <a:off x="4572000" y="4419600"/>
            <a:ext cx="4572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b="1" dirty="0">
                <a:latin typeface="Calibri"/>
                <a:cs typeface="Calibri"/>
              </a:rPr>
              <a:t>2</a:t>
            </a:r>
          </a:p>
        </p:txBody>
      </p:sp>
      <p:sp>
        <p:nvSpPr>
          <p:cNvPr id="15376" name="Text Box 22"/>
          <p:cNvSpPr txBox="1">
            <a:spLocks noChangeArrowheads="1"/>
          </p:cNvSpPr>
          <p:nvPr/>
        </p:nvSpPr>
        <p:spPr bwMode="auto">
          <a:xfrm>
            <a:off x="5867400" y="5040870"/>
            <a:ext cx="9144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 dirty="0">
                <a:latin typeface="Calibri"/>
                <a:cs typeface="Calibri"/>
              </a:rPr>
              <a:t>h = 1</a:t>
            </a:r>
          </a:p>
        </p:txBody>
      </p:sp>
      <p:sp>
        <p:nvSpPr>
          <p:cNvPr id="15377" name="Text Box 25"/>
          <p:cNvSpPr txBox="1">
            <a:spLocks noChangeArrowheads="1"/>
          </p:cNvSpPr>
          <p:nvPr/>
        </p:nvSpPr>
        <p:spPr bwMode="auto">
          <a:xfrm>
            <a:off x="5867400" y="2145270"/>
            <a:ext cx="9144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 dirty="0">
                <a:latin typeface="Calibri"/>
                <a:cs typeface="Calibri"/>
              </a:rPr>
              <a:t>h = 2</a:t>
            </a:r>
          </a:p>
        </p:txBody>
      </p:sp>
      <p:sp>
        <p:nvSpPr>
          <p:cNvPr id="15378" name="Text Box 26"/>
          <p:cNvSpPr txBox="1">
            <a:spLocks noChangeArrowheads="1"/>
          </p:cNvSpPr>
          <p:nvPr/>
        </p:nvSpPr>
        <p:spPr bwMode="auto">
          <a:xfrm>
            <a:off x="7620000" y="3593070"/>
            <a:ext cx="9144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 dirty="0">
                <a:latin typeface="Calibri"/>
                <a:cs typeface="Calibri"/>
              </a:rPr>
              <a:t>h = 0</a:t>
            </a:r>
          </a:p>
        </p:txBody>
      </p:sp>
      <p:sp>
        <p:nvSpPr>
          <p:cNvPr id="15379" name="Text Box 27"/>
          <p:cNvSpPr txBox="1">
            <a:spLocks noChangeArrowheads="1"/>
          </p:cNvSpPr>
          <p:nvPr/>
        </p:nvSpPr>
        <p:spPr bwMode="auto">
          <a:xfrm>
            <a:off x="3962400" y="3593070"/>
            <a:ext cx="9144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 dirty="0">
                <a:latin typeface="Calibri"/>
                <a:cs typeface="Calibri"/>
              </a:rPr>
              <a:t>h = 3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4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dirty="0">
                <a:latin typeface="Calibri"/>
                <a:cs typeface="Calibri"/>
              </a:rPr>
              <a:t>Is A* Optimal?</a:t>
            </a:r>
          </a:p>
        </p:txBody>
      </p:sp>
      <p:sp>
        <p:nvSpPr>
          <p:cNvPr id="803856" name="Rectangle 16"/>
          <p:cNvSpPr>
            <a:spLocks noGrp="1" noChangeArrowheads="1"/>
          </p:cNvSpPr>
          <p:nvPr>
            <p:ph idx="1"/>
          </p:nvPr>
        </p:nvSpPr>
        <p:spPr>
          <a:xfrm>
            <a:off x="2209800" y="5181599"/>
            <a:ext cx="9575800" cy="944565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 dirty="0">
                <a:latin typeface="Calibri"/>
                <a:cs typeface="Calibri"/>
              </a:rPr>
              <a:t>What went wrong?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dirty="0">
                <a:latin typeface="Calibri"/>
                <a:cs typeface="Calibri"/>
              </a:rPr>
              <a:t>Actual bad goal cost &lt; estimated good goal cost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dirty="0">
                <a:latin typeface="Calibri"/>
                <a:cs typeface="Calibri"/>
              </a:rPr>
              <a:t>We need estimates to be less than actual costs!</a:t>
            </a:r>
          </a:p>
        </p:txBody>
      </p:sp>
      <p:sp>
        <p:nvSpPr>
          <p:cNvPr id="16387" name="AutoShape 3"/>
          <p:cNvSpPr>
            <a:spLocks noChangeArrowheads="1"/>
          </p:cNvSpPr>
          <p:nvPr/>
        </p:nvSpPr>
        <p:spPr bwMode="auto">
          <a:xfrm>
            <a:off x="5791200" y="1752598"/>
            <a:ext cx="609600" cy="571501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800" b="1" dirty="0">
                <a:latin typeface="Calibri"/>
                <a:cs typeface="Calibri"/>
              </a:rPr>
              <a:t>A</a:t>
            </a:r>
          </a:p>
        </p:txBody>
      </p:sp>
      <p:sp>
        <p:nvSpPr>
          <p:cNvPr id="16388" name="AutoShape 4"/>
          <p:cNvSpPr>
            <a:spLocks noChangeArrowheads="1"/>
          </p:cNvSpPr>
          <p:nvPr/>
        </p:nvSpPr>
        <p:spPr bwMode="auto">
          <a:xfrm>
            <a:off x="8763000" y="3238499"/>
            <a:ext cx="609600" cy="571501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800" b="1" dirty="0">
                <a:latin typeface="Calibri"/>
                <a:cs typeface="Calibri"/>
              </a:rPr>
              <a:t>G</a:t>
            </a:r>
          </a:p>
        </p:txBody>
      </p:sp>
      <p:sp>
        <p:nvSpPr>
          <p:cNvPr id="16389" name="AutoShape 5"/>
          <p:cNvSpPr>
            <a:spLocks noChangeArrowheads="1"/>
          </p:cNvSpPr>
          <p:nvPr/>
        </p:nvSpPr>
        <p:spPr bwMode="auto">
          <a:xfrm>
            <a:off x="2819400" y="3124198"/>
            <a:ext cx="609600" cy="571501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800" b="1" dirty="0">
                <a:latin typeface="Calibri"/>
                <a:cs typeface="Calibri"/>
              </a:rPr>
              <a:t>S</a:t>
            </a:r>
          </a:p>
        </p:txBody>
      </p:sp>
      <p:sp>
        <p:nvSpPr>
          <p:cNvPr id="16391" name="Text Box 7"/>
          <p:cNvSpPr txBox="1">
            <a:spLocks noChangeArrowheads="1"/>
          </p:cNvSpPr>
          <p:nvPr/>
        </p:nvSpPr>
        <p:spPr bwMode="auto">
          <a:xfrm>
            <a:off x="3886200" y="1752599"/>
            <a:ext cx="4572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b="1" dirty="0">
                <a:latin typeface="Calibri"/>
                <a:cs typeface="Calibri"/>
              </a:rPr>
              <a:t>1</a:t>
            </a:r>
          </a:p>
        </p:txBody>
      </p:sp>
      <p:sp>
        <p:nvSpPr>
          <p:cNvPr id="16392" name="Text Box 8"/>
          <p:cNvSpPr txBox="1">
            <a:spLocks noChangeArrowheads="1"/>
          </p:cNvSpPr>
          <p:nvPr/>
        </p:nvSpPr>
        <p:spPr bwMode="auto">
          <a:xfrm>
            <a:off x="7848600" y="1752599"/>
            <a:ext cx="4572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b="1" dirty="0">
                <a:latin typeface="Calibri"/>
                <a:cs typeface="Calibri"/>
              </a:rPr>
              <a:t>3</a:t>
            </a:r>
          </a:p>
        </p:txBody>
      </p:sp>
      <p:sp>
        <p:nvSpPr>
          <p:cNvPr id="16393" name="Text Box 9"/>
          <p:cNvSpPr txBox="1">
            <a:spLocks noChangeArrowheads="1"/>
          </p:cNvSpPr>
          <p:nvPr/>
        </p:nvSpPr>
        <p:spPr bwMode="auto">
          <a:xfrm>
            <a:off x="5715000" y="1295399"/>
            <a:ext cx="914400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h = 6</a:t>
            </a:r>
          </a:p>
        </p:txBody>
      </p:sp>
      <p:sp>
        <p:nvSpPr>
          <p:cNvPr id="16394" name="Text Box 10"/>
          <p:cNvSpPr txBox="1">
            <a:spLocks noChangeArrowheads="1"/>
          </p:cNvSpPr>
          <p:nvPr/>
        </p:nvSpPr>
        <p:spPr bwMode="auto">
          <a:xfrm>
            <a:off x="9448800" y="3288269"/>
            <a:ext cx="914400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h = 0</a:t>
            </a:r>
          </a:p>
        </p:txBody>
      </p:sp>
      <p:sp>
        <p:nvSpPr>
          <p:cNvPr id="16396" name="Text Box 12"/>
          <p:cNvSpPr txBox="1">
            <a:spLocks noChangeArrowheads="1"/>
          </p:cNvSpPr>
          <p:nvPr/>
        </p:nvSpPr>
        <p:spPr bwMode="auto">
          <a:xfrm>
            <a:off x="0" y="4038600"/>
            <a:ext cx="121920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800" b="1" dirty="0">
                <a:latin typeface="Calibri"/>
                <a:cs typeface="Calibri"/>
              </a:rPr>
              <a:t>5</a:t>
            </a:r>
          </a:p>
        </p:txBody>
      </p:sp>
      <p:sp>
        <p:nvSpPr>
          <p:cNvPr id="16398" name="Text Box 15"/>
          <p:cNvSpPr txBox="1">
            <a:spLocks noChangeArrowheads="1"/>
          </p:cNvSpPr>
          <p:nvPr/>
        </p:nvSpPr>
        <p:spPr bwMode="auto">
          <a:xfrm>
            <a:off x="3505200" y="3200399"/>
            <a:ext cx="762000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h</a:t>
            </a:r>
            <a:r>
              <a:rPr lang="en-US" sz="2000" dirty="0">
                <a:latin typeface="Calibri"/>
                <a:cs typeface="Calibri"/>
              </a:rPr>
              <a:t> = </a:t>
            </a:r>
            <a:r>
              <a:rPr lang="en-US" sz="2000" i="1" dirty="0">
                <a:latin typeface="Calibri"/>
                <a:cs typeface="Calibri"/>
              </a:rPr>
              <a:t>7</a:t>
            </a:r>
          </a:p>
        </p:txBody>
      </p:sp>
      <p:cxnSp>
        <p:nvCxnSpPr>
          <p:cNvPr id="26" name="Curved Connector 25"/>
          <p:cNvCxnSpPr>
            <a:stCxn id="16389" idx="2"/>
            <a:endCxn id="16388" idx="2"/>
          </p:cNvCxnSpPr>
          <p:nvPr/>
        </p:nvCxnSpPr>
        <p:spPr>
          <a:xfrm rot="16200000" flipH="1">
            <a:off x="6038850" y="781049"/>
            <a:ext cx="114301" cy="5943600"/>
          </a:xfrm>
          <a:prstGeom prst="curvedConnector3">
            <a:avLst>
              <a:gd name="adj1" fmla="val 792305"/>
            </a:avLst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urved Connector 27"/>
          <p:cNvCxnSpPr>
            <a:stCxn id="16389" idx="0"/>
            <a:endCxn id="16387" idx="1"/>
          </p:cNvCxnSpPr>
          <p:nvPr/>
        </p:nvCxnSpPr>
        <p:spPr>
          <a:xfrm rot="5400000" flipH="1" flipV="1">
            <a:off x="3914776" y="1247774"/>
            <a:ext cx="1085849" cy="2667000"/>
          </a:xfrm>
          <a:prstGeom prst="curvedConnector2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urved Connector 27"/>
          <p:cNvCxnSpPr>
            <a:stCxn id="16387" idx="3"/>
            <a:endCxn id="16388" idx="0"/>
          </p:cNvCxnSpPr>
          <p:nvPr/>
        </p:nvCxnSpPr>
        <p:spPr>
          <a:xfrm>
            <a:off x="6400800" y="2038349"/>
            <a:ext cx="2667000" cy="1200150"/>
          </a:xfrm>
          <a:prstGeom prst="curvedConnector2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38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38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Admissible Heuristics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96543" y="1219379"/>
            <a:ext cx="6398914" cy="48327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5406619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Idea: Admissibility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7068" y="1143000"/>
            <a:ext cx="5555264" cy="4076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01595" y="1143152"/>
            <a:ext cx="5397497" cy="40763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457200" y="5257800"/>
            <a:ext cx="5562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latin typeface="Calibri" pitchFamily="34" charset="0"/>
              </a:rPr>
              <a:t>Inadmissible (pessimistic) heuristics break optimality by trapping good plans on the fringe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477000" y="5257800"/>
            <a:ext cx="5562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latin typeface="Calibri" pitchFamily="34" charset="0"/>
              </a:rPr>
              <a:t>Admissible (optimistic) heuristics slow down bad plans but never outweigh true costs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Admissible Heuristics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19200"/>
            <a:ext cx="11277600" cy="4876800"/>
          </a:xfrm>
        </p:spPr>
        <p:txBody>
          <a:bodyPr/>
          <a:lstStyle/>
          <a:p>
            <a:pPr eaLnBrk="1" hangingPunct="1"/>
            <a:r>
              <a:rPr lang="en-US" dirty="0"/>
              <a:t>A heuristic </a:t>
            </a:r>
            <a:r>
              <a:rPr lang="en-US" i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US" dirty="0"/>
              <a:t> is </a:t>
            </a:r>
            <a:r>
              <a:rPr lang="en-US" i="1" dirty="0">
                <a:solidFill>
                  <a:srgbClr val="C00000"/>
                </a:solidFill>
              </a:rPr>
              <a:t>admissible</a:t>
            </a:r>
            <a:r>
              <a:rPr lang="en-US" i="1" dirty="0"/>
              <a:t> </a:t>
            </a:r>
            <a:r>
              <a:rPr lang="en-US" dirty="0"/>
              <a:t>(optimistic) if: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eaLnBrk="1" hangingPunct="1">
              <a:buFont typeface="Wingdings" pitchFamily="2" charset="2"/>
              <a:buNone/>
            </a:pPr>
            <a:r>
              <a:rPr lang="en-US" dirty="0"/>
              <a:t>	where               is the true cost to a nearest goal</a:t>
            </a:r>
          </a:p>
          <a:p>
            <a:pPr eaLnBrk="1" hangingPunct="1">
              <a:buFont typeface="Wingdings" pitchFamily="2" charset="2"/>
              <a:buNone/>
            </a:pPr>
            <a:endParaRPr lang="en-US" sz="1600" dirty="0"/>
          </a:p>
          <a:p>
            <a:pPr eaLnBrk="1" hangingPunct="1"/>
            <a:r>
              <a:rPr lang="en-US" dirty="0"/>
              <a:t>Examples:</a:t>
            </a:r>
          </a:p>
          <a:p>
            <a:pPr eaLnBrk="1" hangingPunct="1"/>
            <a:endParaRPr lang="en-US" dirty="0"/>
          </a:p>
          <a:p>
            <a:pPr eaLnBrk="1" hangingPunct="1"/>
            <a:endParaRPr lang="en-US" dirty="0"/>
          </a:p>
          <a:p>
            <a:pPr eaLnBrk="1" hangingPunct="1"/>
            <a:r>
              <a:rPr lang="en-US" dirty="0"/>
              <a:t>Coming up with admissible heuristics is most of what’s involved in using A* in practice.</a:t>
            </a:r>
          </a:p>
        </p:txBody>
      </p:sp>
      <p:pic>
        <p:nvPicPr>
          <p:cNvPr id="20" name="Picture 19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/>
          <a:stretch>
            <a:fillRect/>
          </a:stretch>
        </p:blipFill>
        <p:spPr bwMode="auto">
          <a:xfrm>
            <a:off x="4343400" y="2133600"/>
            <a:ext cx="3130785" cy="403304"/>
          </a:xfrm>
          <a:prstGeom prst="rect">
            <a:avLst/>
          </a:prstGeom>
          <a:noFill/>
          <a:ln/>
          <a:effectLst/>
        </p:spPr>
      </p:pic>
      <p:pic>
        <p:nvPicPr>
          <p:cNvPr id="17413" name="Picture 8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133600" y="2949575"/>
            <a:ext cx="979488" cy="403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22"/>
          <p:cNvGrpSpPr>
            <a:grpSpLocks/>
          </p:cNvGrpSpPr>
          <p:nvPr/>
        </p:nvGrpSpPr>
        <p:grpSpPr bwMode="auto">
          <a:xfrm>
            <a:off x="7661275" y="4114804"/>
            <a:ext cx="2641750" cy="599323"/>
            <a:chOff x="2098675" y="4903173"/>
            <a:chExt cx="1406525" cy="319544"/>
          </a:xfrm>
        </p:grpSpPr>
        <p:cxnSp>
          <p:nvCxnSpPr>
            <p:cNvPr id="6" name="Straight Connector 5"/>
            <p:cNvCxnSpPr/>
            <p:nvPr/>
          </p:nvCxnSpPr>
          <p:spPr>
            <a:xfrm flipV="1">
              <a:off x="2727325" y="5028769"/>
              <a:ext cx="495300" cy="0"/>
            </a:xfrm>
            <a:prstGeom prst="line">
              <a:avLst/>
            </a:prstGeom>
            <a:ln w="762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 flipV="1">
              <a:off x="2655888" y="5125744"/>
              <a:ext cx="636587" cy="0"/>
            </a:xfrm>
            <a:prstGeom prst="line">
              <a:avLst/>
            </a:prstGeom>
            <a:ln w="762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 flipV="1">
              <a:off x="2479675" y="4930204"/>
              <a:ext cx="1025525" cy="1590"/>
            </a:xfrm>
            <a:prstGeom prst="line">
              <a:avLst/>
            </a:prstGeom>
            <a:ln w="76200">
              <a:solidFill>
                <a:srgbClr val="6633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V="1">
              <a:off x="2586038" y="5221128"/>
              <a:ext cx="812800" cy="1589"/>
            </a:xfrm>
            <a:prstGeom prst="line">
              <a:avLst/>
            </a:prstGeom>
            <a:ln w="762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7424" name="TextBox 150"/>
            <p:cNvSpPr txBox="1">
              <a:spLocks noChangeArrowheads="1"/>
            </p:cNvSpPr>
            <p:nvPr/>
          </p:nvSpPr>
          <p:spPr bwMode="auto">
            <a:xfrm>
              <a:off x="2098675" y="4903173"/>
              <a:ext cx="304800" cy="278968"/>
            </a:xfrm>
            <a:prstGeom prst="rect">
              <a:avLst/>
            </a:prstGeom>
            <a:noFill/>
            <a:ln w="7620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800" dirty="0">
                  <a:solidFill>
                    <a:srgbClr val="C00000"/>
                  </a:solidFill>
                  <a:latin typeface="Calibri"/>
                  <a:cs typeface="Calibri"/>
                </a:rPr>
                <a:t>4</a:t>
              </a:r>
            </a:p>
          </p:txBody>
        </p:sp>
      </p:grpSp>
      <p:grpSp>
        <p:nvGrpSpPr>
          <p:cNvPr id="3" name="Group 21"/>
          <p:cNvGrpSpPr>
            <a:grpSpLocks/>
          </p:cNvGrpSpPr>
          <p:nvPr/>
        </p:nvGrpSpPr>
        <p:grpSpPr bwMode="auto">
          <a:xfrm>
            <a:off x="3314701" y="3962400"/>
            <a:ext cx="2663825" cy="1196975"/>
            <a:chOff x="4724400" y="4114800"/>
            <a:chExt cx="2663541" cy="1197700"/>
          </a:xfrm>
        </p:grpSpPr>
        <p:pic>
          <p:nvPicPr>
            <p:cNvPr id="17416" name="Picture 2" descr="Z:\Shared with PC\smallMaze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4724400" y="4114800"/>
              <a:ext cx="2663541" cy="1197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14" name="Straight Arrow Connector 13"/>
            <p:cNvCxnSpPr/>
            <p:nvPr/>
          </p:nvCxnSpPr>
          <p:spPr bwMode="auto">
            <a:xfrm rot="10800000" flipV="1">
              <a:off x="4952976" y="4553215"/>
              <a:ext cx="1125418" cy="19062"/>
            </a:xfrm>
            <a:prstGeom prst="straightConnector1">
              <a:avLst/>
            </a:prstGeom>
            <a:ln w="5715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7418" name="TextBox 17"/>
            <p:cNvSpPr txBox="1">
              <a:spLocks noChangeArrowheads="1"/>
            </p:cNvSpPr>
            <p:nvPr/>
          </p:nvSpPr>
          <p:spPr bwMode="auto">
            <a:xfrm>
              <a:off x="5105401" y="4648200"/>
              <a:ext cx="548590" cy="5235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800" b="1" dirty="0">
                  <a:solidFill>
                    <a:srgbClr val="C00000"/>
                  </a:solidFill>
                  <a:latin typeface="Calibri"/>
                  <a:cs typeface="Calibri"/>
                </a:rPr>
                <a:t>15</a:t>
              </a:r>
            </a:p>
          </p:txBody>
        </p:sp>
        <p:cxnSp>
          <p:nvCxnSpPr>
            <p:cNvPr id="18" name="Straight Arrow Connector 17"/>
            <p:cNvCxnSpPr/>
            <p:nvPr/>
          </p:nvCxnSpPr>
          <p:spPr bwMode="auto">
            <a:xfrm rot="5400000">
              <a:off x="4648785" y="4876468"/>
              <a:ext cx="609969" cy="1588"/>
            </a:xfrm>
            <a:prstGeom prst="straightConnector1">
              <a:avLst/>
            </a:prstGeom>
            <a:ln w="57150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Optimality of A* Tree Search</a:t>
            </a:r>
          </a:p>
        </p:txBody>
      </p:sp>
      <p:sp>
        <p:nvSpPr>
          <p:cNvPr id="26" name="Content Placeholder 2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7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26501" y="1753559"/>
            <a:ext cx="5862797" cy="42226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7429009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Optimality of A* Tree Search</a:t>
            </a:r>
          </a:p>
        </p:txBody>
      </p:sp>
      <p:sp>
        <p:nvSpPr>
          <p:cNvPr id="18447" name="Content Placeholder 19"/>
          <p:cNvSpPr>
            <a:spLocks noGrp="1"/>
          </p:cNvSpPr>
          <p:nvPr>
            <p:ph idx="1"/>
          </p:nvPr>
        </p:nvSpPr>
        <p:spPr>
          <a:xfrm>
            <a:off x="1371440" y="1447800"/>
            <a:ext cx="5029200" cy="4525963"/>
          </a:xfrm>
        </p:spPr>
        <p:txBody>
          <a:bodyPr/>
          <a:lstStyle/>
          <a:p>
            <a:pPr>
              <a:buFont typeface="Wingdings" pitchFamily="2" charset="2"/>
              <a:buNone/>
            </a:pPr>
            <a:r>
              <a:rPr lang="en-US" sz="2400" dirty="0">
                <a:latin typeface="Calibri"/>
                <a:cs typeface="Calibri"/>
              </a:rPr>
              <a:t>Assume:</a:t>
            </a:r>
          </a:p>
          <a:p>
            <a:r>
              <a:rPr lang="en-US" sz="2400" dirty="0">
                <a:latin typeface="Calibri"/>
                <a:cs typeface="Calibri"/>
              </a:rPr>
              <a:t>A is an optimal goal node</a:t>
            </a:r>
          </a:p>
          <a:p>
            <a:r>
              <a:rPr lang="en-US" sz="2400" dirty="0">
                <a:latin typeface="Calibri"/>
                <a:cs typeface="Calibri"/>
              </a:rPr>
              <a:t>B is a suboptimal goal node</a:t>
            </a:r>
          </a:p>
          <a:p>
            <a:r>
              <a:rPr lang="en-US" sz="2400" dirty="0">
                <a:latin typeface="Calibri"/>
                <a:cs typeface="Calibri"/>
              </a:rPr>
              <a:t>h is admissible</a:t>
            </a:r>
          </a:p>
          <a:p>
            <a:pPr>
              <a:lnSpc>
                <a:spcPct val="150000"/>
              </a:lnSpc>
            </a:pPr>
            <a:endParaRPr lang="en-US" sz="1200" dirty="0">
              <a:latin typeface="Calibri"/>
              <a:cs typeface="Calibri"/>
            </a:endParaRPr>
          </a:p>
          <a:p>
            <a:pPr>
              <a:lnSpc>
                <a:spcPct val="150000"/>
              </a:lnSpc>
              <a:buNone/>
            </a:pPr>
            <a:r>
              <a:rPr lang="en-US" sz="2400" dirty="0">
                <a:latin typeface="Calibri"/>
                <a:cs typeface="Calibri"/>
              </a:rPr>
              <a:t>Claim:</a:t>
            </a:r>
          </a:p>
          <a:p>
            <a:r>
              <a:rPr lang="en-US" sz="2400" dirty="0">
                <a:latin typeface="Calibri"/>
                <a:cs typeface="Calibri"/>
              </a:rPr>
              <a:t>A will exit the fringe before B</a:t>
            </a:r>
          </a:p>
        </p:txBody>
      </p:sp>
      <p:sp>
        <p:nvSpPr>
          <p:cNvPr id="17" name="Freeform 12"/>
          <p:cNvSpPr>
            <a:spLocks/>
          </p:cNvSpPr>
          <p:nvPr/>
        </p:nvSpPr>
        <p:spPr bwMode="auto">
          <a:xfrm>
            <a:off x="7384889" y="1789113"/>
            <a:ext cx="2927351" cy="2554287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8" name="Oval 13"/>
          <p:cNvSpPr>
            <a:spLocks noChangeArrowheads="1"/>
          </p:cNvSpPr>
          <p:nvPr/>
        </p:nvSpPr>
        <p:spPr bwMode="auto">
          <a:xfrm>
            <a:off x="8507250" y="2144712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9" name="Oval 14"/>
          <p:cNvSpPr>
            <a:spLocks noChangeArrowheads="1"/>
          </p:cNvSpPr>
          <p:nvPr/>
        </p:nvSpPr>
        <p:spPr bwMode="auto">
          <a:xfrm>
            <a:off x="8983501" y="2135187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" name="Text Box 15"/>
          <p:cNvSpPr txBox="1">
            <a:spLocks noChangeArrowheads="1"/>
          </p:cNvSpPr>
          <p:nvPr/>
        </p:nvSpPr>
        <p:spPr bwMode="auto">
          <a:xfrm>
            <a:off x="8637425" y="1995486"/>
            <a:ext cx="274639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…</a:t>
            </a:r>
          </a:p>
        </p:txBody>
      </p:sp>
      <p:sp>
        <p:nvSpPr>
          <p:cNvPr id="21" name="Oval 16"/>
          <p:cNvSpPr>
            <a:spLocks noChangeArrowheads="1"/>
          </p:cNvSpPr>
          <p:nvPr/>
        </p:nvSpPr>
        <p:spPr bwMode="auto">
          <a:xfrm>
            <a:off x="9989976" y="3832224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2" name="Oval 17"/>
          <p:cNvSpPr>
            <a:spLocks noChangeArrowheads="1"/>
          </p:cNvSpPr>
          <p:nvPr/>
        </p:nvSpPr>
        <p:spPr bwMode="auto">
          <a:xfrm>
            <a:off x="7703976" y="3527424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3" name="Oval 21"/>
          <p:cNvSpPr>
            <a:spLocks noChangeArrowheads="1"/>
          </p:cNvSpPr>
          <p:nvPr/>
        </p:nvSpPr>
        <p:spPr bwMode="auto">
          <a:xfrm>
            <a:off x="8739026" y="1719262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pic>
        <p:nvPicPr>
          <p:cNvPr id="28" name="Picture 27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/>
          <a:stretch>
            <a:fillRect/>
          </a:stretch>
        </p:blipFill>
        <p:spPr bwMode="auto">
          <a:xfrm>
            <a:off x="10334304" y="3819722"/>
            <a:ext cx="257496" cy="241101"/>
          </a:xfrm>
          <a:prstGeom prst="rect">
            <a:avLst/>
          </a:prstGeom>
          <a:noFill/>
          <a:ln/>
          <a:effectLst/>
        </p:spPr>
      </p:pic>
      <p:pic>
        <p:nvPicPr>
          <p:cNvPr id="13" name="Picture 12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/>
          <a:stretch>
            <a:fillRect/>
          </a:stretch>
        </p:blipFill>
        <p:spPr bwMode="auto">
          <a:xfrm>
            <a:off x="7285983" y="3514921"/>
            <a:ext cx="257817" cy="257817"/>
          </a:xfrm>
          <a:prstGeom prst="rect">
            <a:avLst/>
          </a:prstGeom>
          <a:noFill/>
          <a:ln/>
          <a:effectLst/>
        </p:spPr>
      </p:pic>
    </p:spTree>
    <p:extLst>
      <p:ext uri="{BB962C8B-B14F-4D97-AF65-F5344CB8AC3E}">
        <p14:creationId xmlns:p14="http://schemas.microsoft.com/office/powerpoint/2010/main" val="329615251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ounded Rectangular Callout 44"/>
          <p:cNvSpPr/>
          <p:nvPr/>
        </p:nvSpPr>
        <p:spPr>
          <a:xfrm>
            <a:off x="5410200" y="4572000"/>
            <a:ext cx="6553200" cy="1905000"/>
          </a:xfrm>
          <a:prstGeom prst="wedgeRoundRectCallout">
            <a:avLst>
              <a:gd name="adj1" fmla="val -60117"/>
              <a:gd name="adj2" fmla="val -90421"/>
              <a:gd name="adj3" fmla="val 16667"/>
            </a:avLst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Optimality of A* Tree Search: Blocking</a:t>
            </a:r>
          </a:p>
        </p:txBody>
      </p:sp>
      <p:sp>
        <p:nvSpPr>
          <p:cNvPr id="78233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417637"/>
            <a:ext cx="4953000" cy="4525963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en-US" sz="2400" dirty="0">
                <a:latin typeface="Calibri"/>
                <a:cs typeface="Calibri"/>
              </a:rPr>
              <a:t>Proof:</a:t>
            </a:r>
          </a:p>
          <a:p>
            <a:pPr eaLnBrk="1" hangingPunct="1"/>
            <a:r>
              <a:rPr lang="en-US" sz="2400" dirty="0">
                <a:latin typeface="Calibri"/>
                <a:cs typeface="Calibri"/>
              </a:rPr>
              <a:t>Imagine B is on the fringe</a:t>
            </a:r>
          </a:p>
          <a:p>
            <a:pPr eaLnBrk="1" hangingPunct="1"/>
            <a:r>
              <a:rPr lang="en-US" sz="2400" dirty="0">
                <a:latin typeface="Calibri"/>
                <a:cs typeface="Calibri"/>
              </a:rPr>
              <a:t>Some ancestor </a:t>
            </a:r>
            <a:r>
              <a:rPr lang="en-US" sz="2400" i="1" dirty="0">
                <a:latin typeface="Calibri"/>
                <a:cs typeface="Calibri"/>
              </a:rPr>
              <a:t>n</a:t>
            </a:r>
            <a:r>
              <a:rPr lang="en-US" sz="2400" dirty="0">
                <a:latin typeface="Calibri"/>
                <a:cs typeface="Calibri"/>
              </a:rPr>
              <a:t> of A is on the fringe, too (maybe A!)</a:t>
            </a:r>
          </a:p>
          <a:p>
            <a:pPr eaLnBrk="1" hangingPunct="1"/>
            <a:r>
              <a:rPr lang="en-US" sz="2400" dirty="0">
                <a:latin typeface="Calibri"/>
                <a:cs typeface="Calibri"/>
              </a:rPr>
              <a:t>Claim: </a:t>
            </a:r>
            <a:r>
              <a:rPr lang="en-US" sz="2400" i="1" dirty="0">
                <a:latin typeface="Calibri"/>
                <a:cs typeface="Calibri"/>
              </a:rPr>
              <a:t>n</a:t>
            </a:r>
            <a:r>
              <a:rPr lang="en-US" sz="2400" dirty="0">
                <a:latin typeface="Calibri"/>
                <a:cs typeface="Calibri"/>
              </a:rPr>
              <a:t> will be expanded before B</a:t>
            </a:r>
          </a:p>
          <a:p>
            <a:pPr marL="914376" lvl="1" indent="-457200" eaLnBrk="1" hangingPunct="1">
              <a:buFont typeface="+mj-lt"/>
              <a:buAutoNum type="arabicPeriod"/>
            </a:pPr>
            <a:r>
              <a:rPr lang="en-US" sz="2400" dirty="0">
                <a:latin typeface="Calibri"/>
                <a:cs typeface="Calibri"/>
              </a:rPr>
              <a:t>f(n) is less or equal to f(A)</a:t>
            </a:r>
          </a:p>
        </p:txBody>
      </p:sp>
      <p:pic>
        <p:nvPicPr>
          <p:cNvPr id="22" name="Picture 21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715000" y="4903471"/>
            <a:ext cx="3013075" cy="319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TextBox 20"/>
          <p:cNvSpPr txBox="1"/>
          <p:nvPr/>
        </p:nvSpPr>
        <p:spPr>
          <a:xfrm>
            <a:off x="9144000" y="4822578"/>
            <a:ext cx="30480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latin typeface="Calibri"/>
                <a:cs typeface="Calibri"/>
              </a:rPr>
              <a:t>Definition of f-cost</a:t>
            </a:r>
          </a:p>
        </p:txBody>
      </p:sp>
      <p:pic>
        <p:nvPicPr>
          <p:cNvPr id="25" name="Picture 24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/>
          <a:stretch>
            <a:fillRect/>
          </a:stretch>
        </p:blipFill>
        <p:spPr bwMode="auto">
          <a:xfrm>
            <a:off x="5714998" y="5374957"/>
            <a:ext cx="1864893" cy="318467"/>
          </a:xfrm>
          <a:prstGeom prst="rect">
            <a:avLst/>
          </a:prstGeom>
          <a:noFill/>
          <a:ln/>
          <a:effectLst/>
        </p:spPr>
      </p:pic>
      <p:sp>
        <p:nvSpPr>
          <p:cNvPr id="24" name="TextBox 23"/>
          <p:cNvSpPr txBox="1"/>
          <p:nvPr/>
        </p:nvSpPr>
        <p:spPr>
          <a:xfrm>
            <a:off x="9144000" y="5284243"/>
            <a:ext cx="30480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latin typeface="Calibri"/>
                <a:cs typeface="Calibri"/>
              </a:rPr>
              <a:t>Admissibility of h</a:t>
            </a:r>
          </a:p>
        </p:txBody>
      </p:sp>
      <p:sp>
        <p:nvSpPr>
          <p:cNvPr id="27" name="Freeform 34"/>
          <p:cNvSpPr>
            <a:spLocks/>
          </p:cNvSpPr>
          <p:nvPr/>
        </p:nvSpPr>
        <p:spPr bwMode="auto">
          <a:xfrm>
            <a:off x="8200864" y="1538287"/>
            <a:ext cx="1931987" cy="2371725"/>
          </a:xfrm>
          <a:custGeom>
            <a:avLst/>
            <a:gdLst>
              <a:gd name="T0" fmla="*/ 2147483647 w 1217"/>
              <a:gd name="T1" fmla="*/ 0 h 1494"/>
              <a:gd name="T2" fmla="*/ 0 w 1217"/>
              <a:gd name="T3" fmla="*/ 2147483647 h 1494"/>
              <a:gd name="T4" fmla="*/ 2147483647 w 1217"/>
              <a:gd name="T5" fmla="*/ 2147483647 h 1494"/>
              <a:gd name="T6" fmla="*/ 2147483647 w 1217"/>
              <a:gd name="T7" fmla="*/ 2147483647 h 1494"/>
              <a:gd name="T8" fmla="*/ 2147483647 w 1217"/>
              <a:gd name="T9" fmla="*/ 2147483647 h 1494"/>
              <a:gd name="T10" fmla="*/ 2147483647 w 1217"/>
              <a:gd name="T11" fmla="*/ 2147483647 h 1494"/>
              <a:gd name="T12" fmla="*/ 2147483647 w 1217"/>
              <a:gd name="T13" fmla="*/ 0 h 1494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217"/>
              <a:gd name="T22" fmla="*/ 0 h 1494"/>
              <a:gd name="T23" fmla="*/ 1217 w 1217"/>
              <a:gd name="T24" fmla="*/ 1494 h 1494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217" h="1494">
                <a:moveTo>
                  <a:pt x="386" y="0"/>
                </a:moveTo>
                <a:cubicBezTo>
                  <a:pt x="322" y="114"/>
                  <a:pt x="196" y="352"/>
                  <a:pt x="0" y="682"/>
                </a:cubicBezTo>
                <a:cubicBezTo>
                  <a:pt x="56" y="829"/>
                  <a:pt x="128" y="798"/>
                  <a:pt x="196" y="857"/>
                </a:cubicBezTo>
                <a:cubicBezTo>
                  <a:pt x="264" y="916"/>
                  <a:pt x="308" y="996"/>
                  <a:pt x="407" y="1034"/>
                </a:cubicBezTo>
                <a:cubicBezTo>
                  <a:pt x="506" y="1072"/>
                  <a:pt x="667" y="1035"/>
                  <a:pt x="791" y="1082"/>
                </a:cubicBezTo>
                <a:cubicBezTo>
                  <a:pt x="915" y="1129"/>
                  <a:pt x="1217" y="1494"/>
                  <a:pt x="1152" y="1314"/>
                </a:cubicBezTo>
                <a:cubicBezTo>
                  <a:pt x="1087" y="1134"/>
                  <a:pt x="557" y="274"/>
                  <a:pt x="400" y="0"/>
                </a:cubicBezTo>
              </a:path>
            </a:pathLst>
          </a:custGeom>
          <a:solidFill>
            <a:srgbClr val="C0C0C0"/>
          </a:solidFill>
          <a:ln w="952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8" name="Freeform 12"/>
          <p:cNvSpPr>
            <a:spLocks/>
          </p:cNvSpPr>
          <p:nvPr/>
        </p:nvSpPr>
        <p:spPr bwMode="auto">
          <a:xfrm>
            <a:off x="7384889" y="1517651"/>
            <a:ext cx="2927351" cy="2554287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32" name="Oval 13"/>
          <p:cNvSpPr>
            <a:spLocks noChangeArrowheads="1"/>
          </p:cNvSpPr>
          <p:nvPr/>
        </p:nvSpPr>
        <p:spPr bwMode="auto">
          <a:xfrm>
            <a:off x="8507250" y="1873250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35" name="Oval 14"/>
          <p:cNvSpPr>
            <a:spLocks noChangeArrowheads="1"/>
          </p:cNvSpPr>
          <p:nvPr/>
        </p:nvSpPr>
        <p:spPr bwMode="auto">
          <a:xfrm>
            <a:off x="8983501" y="1863725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36" name="Text Box 15"/>
          <p:cNvSpPr txBox="1">
            <a:spLocks noChangeArrowheads="1"/>
          </p:cNvSpPr>
          <p:nvPr/>
        </p:nvSpPr>
        <p:spPr bwMode="auto">
          <a:xfrm>
            <a:off x="8637425" y="1724024"/>
            <a:ext cx="274639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…</a:t>
            </a:r>
          </a:p>
        </p:txBody>
      </p:sp>
      <p:sp>
        <p:nvSpPr>
          <p:cNvPr id="37" name="Oval 16"/>
          <p:cNvSpPr>
            <a:spLocks noChangeArrowheads="1"/>
          </p:cNvSpPr>
          <p:nvPr/>
        </p:nvSpPr>
        <p:spPr bwMode="auto">
          <a:xfrm>
            <a:off x="9989976" y="3560762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38" name="Oval 17"/>
          <p:cNvSpPr>
            <a:spLocks noChangeArrowheads="1"/>
          </p:cNvSpPr>
          <p:nvPr/>
        </p:nvSpPr>
        <p:spPr bwMode="auto">
          <a:xfrm>
            <a:off x="7703976" y="3255962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39" name="Oval 21"/>
          <p:cNvSpPr>
            <a:spLocks noChangeArrowheads="1"/>
          </p:cNvSpPr>
          <p:nvPr/>
        </p:nvSpPr>
        <p:spPr bwMode="auto">
          <a:xfrm>
            <a:off x="8739026" y="1447800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0" name="Oval 27"/>
          <p:cNvSpPr>
            <a:spLocks noChangeArrowheads="1"/>
          </p:cNvSpPr>
          <p:nvPr/>
        </p:nvSpPr>
        <p:spPr bwMode="auto">
          <a:xfrm>
            <a:off x="8084976" y="2570162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pic>
        <p:nvPicPr>
          <p:cNvPr id="41" name="Picture 29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7780175" y="2493961"/>
            <a:ext cx="192088" cy="1603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2" name="Picture 41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/>
          <a:stretch>
            <a:fillRect/>
          </a:stretch>
        </p:blipFill>
        <p:spPr bwMode="auto">
          <a:xfrm>
            <a:off x="10334304" y="3548260"/>
            <a:ext cx="257496" cy="241101"/>
          </a:xfrm>
          <a:prstGeom prst="rect">
            <a:avLst/>
          </a:prstGeom>
          <a:noFill/>
          <a:ln/>
          <a:effectLst/>
        </p:spPr>
      </p:pic>
      <p:sp>
        <p:nvSpPr>
          <p:cNvPr id="46" name="Oval 45"/>
          <p:cNvSpPr/>
          <p:nvPr/>
        </p:nvSpPr>
        <p:spPr>
          <a:xfrm rot="1800000">
            <a:off x="7335252" y="2272604"/>
            <a:ext cx="954869" cy="1555261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pic>
        <p:nvPicPr>
          <p:cNvPr id="29" name="Picture 28" descr="txp_fi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/>
          <a:stretch>
            <a:fillRect/>
          </a:stretch>
        </p:blipFill>
        <p:spPr bwMode="auto">
          <a:xfrm>
            <a:off x="5731099" y="5867401"/>
            <a:ext cx="1944584" cy="318518"/>
          </a:xfrm>
          <a:prstGeom prst="rect">
            <a:avLst/>
          </a:prstGeom>
          <a:noFill/>
          <a:ln/>
          <a:effectLst/>
        </p:spPr>
      </p:pic>
      <p:sp>
        <p:nvSpPr>
          <p:cNvPr id="48" name="TextBox 47"/>
          <p:cNvSpPr txBox="1"/>
          <p:nvPr/>
        </p:nvSpPr>
        <p:spPr>
          <a:xfrm>
            <a:off x="9144000" y="5741443"/>
            <a:ext cx="30480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latin typeface="Calibri"/>
                <a:cs typeface="Calibri"/>
              </a:rPr>
              <a:t>h = 0 at a goal</a:t>
            </a:r>
          </a:p>
        </p:txBody>
      </p:sp>
      <p:pic>
        <p:nvPicPr>
          <p:cNvPr id="26" name="Picture 25" descr="txp_fi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3" cstate="print"/>
          <a:stretch>
            <a:fillRect/>
          </a:stretch>
        </p:blipFill>
        <p:spPr bwMode="auto">
          <a:xfrm>
            <a:off x="7315200" y="3200400"/>
            <a:ext cx="257817" cy="257817"/>
          </a:xfrm>
          <a:prstGeom prst="rect">
            <a:avLst/>
          </a:prstGeom>
          <a:noFill/>
          <a:ln/>
          <a:effectLst/>
        </p:spPr>
      </p:pic>
    </p:spTree>
    <p:extLst>
      <p:ext uri="{BB962C8B-B14F-4D97-AF65-F5344CB8AC3E}">
        <p14:creationId xmlns:p14="http://schemas.microsoft.com/office/powerpoint/2010/main" val="134826084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21" grpId="0"/>
      <p:bldP spid="24" grpId="0"/>
      <p:bldP spid="27" grpId="0" animBg="1"/>
      <p:bldP spid="40" grpId="0" animBg="1"/>
      <p:bldP spid="46" grpId="0" animBg="1"/>
      <p:bldP spid="48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ounded Rectangular Callout 53"/>
          <p:cNvSpPr/>
          <p:nvPr/>
        </p:nvSpPr>
        <p:spPr>
          <a:xfrm>
            <a:off x="5562600" y="4572000"/>
            <a:ext cx="6400800" cy="1371600"/>
          </a:xfrm>
          <a:prstGeom prst="wedgeRoundRectCallout">
            <a:avLst>
              <a:gd name="adj1" fmla="val -75813"/>
              <a:gd name="adj2" fmla="val -77449"/>
              <a:gd name="adj3" fmla="val 16667"/>
            </a:avLst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Optimality of A* Tree Search: Blocking</a:t>
            </a:r>
          </a:p>
        </p:txBody>
      </p:sp>
      <p:sp>
        <p:nvSpPr>
          <p:cNvPr id="78233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417637"/>
            <a:ext cx="4953000" cy="4525963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en-US" sz="2400" dirty="0">
                <a:latin typeface="Calibri"/>
                <a:cs typeface="Calibri"/>
              </a:rPr>
              <a:t>Proof:</a:t>
            </a:r>
          </a:p>
          <a:p>
            <a:pPr eaLnBrk="1" hangingPunct="1"/>
            <a:r>
              <a:rPr lang="en-US" sz="2400" dirty="0">
                <a:latin typeface="Calibri"/>
                <a:cs typeface="Calibri"/>
              </a:rPr>
              <a:t>Imagine B is on the fringe</a:t>
            </a:r>
          </a:p>
          <a:p>
            <a:r>
              <a:rPr lang="en-US" sz="2400" dirty="0">
                <a:latin typeface="Calibri"/>
                <a:cs typeface="Calibri"/>
              </a:rPr>
              <a:t>Some ancestor </a:t>
            </a:r>
            <a:r>
              <a:rPr lang="en-US" sz="2400" i="1" dirty="0">
                <a:latin typeface="Calibri"/>
                <a:cs typeface="Calibri"/>
              </a:rPr>
              <a:t>n</a:t>
            </a:r>
            <a:r>
              <a:rPr lang="en-US" sz="2400" dirty="0">
                <a:latin typeface="Calibri"/>
                <a:cs typeface="Calibri"/>
              </a:rPr>
              <a:t> of A is on the fringe, too (maybe A!)</a:t>
            </a:r>
          </a:p>
          <a:p>
            <a:pPr eaLnBrk="1" hangingPunct="1"/>
            <a:r>
              <a:rPr lang="en-US" sz="2400" dirty="0">
                <a:latin typeface="Calibri"/>
                <a:cs typeface="Calibri"/>
              </a:rPr>
              <a:t>Claim: </a:t>
            </a:r>
            <a:r>
              <a:rPr lang="en-US" sz="2400" i="1" dirty="0">
                <a:latin typeface="Calibri"/>
                <a:cs typeface="Calibri"/>
              </a:rPr>
              <a:t>n</a:t>
            </a:r>
            <a:r>
              <a:rPr lang="en-US" sz="2400" dirty="0">
                <a:latin typeface="Calibri"/>
                <a:cs typeface="Calibri"/>
              </a:rPr>
              <a:t> will be expanded before B</a:t>
            </a:r>
          </a:p>
          <a:p>
            <a:pPr marL="914376" lvl="1" indent="-457200" eaLnBrk="1" hangingPunct="1">
              <a:buFont typeface="+mj-lt"/>
              <a:buAutoNum type="arabicPeriod"/>
            </a:pPr>
            <a:r>
              <a:rPr lang="en-US" sz="2400" dirty="0">
                <a:latin typeface="Calibri"/>
                <a:cs typeface="Calibri"/>
              </a:rPr>
              <a:t>f(n) is less or equal to f(A)</a:t>
            </a:r>
          </a:p>
          <a:p>
            <a:pPr marL="914376" lvl="1" indent="-457200" eaLnBrk="1" hangingPunct="1">
              <a:buFont typeface="+mj-lt"/>
              <a:buAutoNum type="arabicPeriod"/>
            </a:pPr>
            <a:r>
              <a:rPr lang="en-US" sz="2400" dirty="0">
                <a:latin typeface="Calibri"/>
                <a:cs typeface="Calibri"/>
              </a:rPr>
              <a:t>f(A) is less than f(B)</a:t>
            </a:r>
          </a:p>
        </p:txBody>
      </p:sp>
      <p:pic>
        <p:nvPicPr>
          <p:cNvPr id="27" name="Picture 26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/>
          <a:stretch>
            <a:fillRect/>
          </a:stretch>
        </p:blipFill>
        <p:spPr bwMode="auto">
          <a:xfrm>
            <a:off x="6512222" y="5354956"/>
            <a:ext cx="1930189" cy="318668"/>
          </a:xfrm>
          <a:prstGeom prst="rect">
            <a:avLst/>
          </a:prstGeom>
          <a:noFill/>
          <a:ln/>
          <a:effectLst/>
        </p:spPr>
      </p:pic>
      <p:pic>
        <p:nvPicPr>
          <p:cNvPr id="24" name="Picture 23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/>
          <a:stretch>
            <a:fillRect/>
          </a:stretch>
        </p:blipFill>
        <p:spPr bwMode="auto">
          <a:xfrm>
            <a:off x="6497464" y="4881879"/>
            <a:ext cx="1914135" cy="318704"/>
          </a:xfrm>
          <a:prstGeom prst="rect">
            <a:avLst/>
          </a:prstGeom>
          <a:noFill/>
          <a:ln/>
          <a:effectLst/>
        </p:spPr>
      </p:pic>
      <p:sp>
        <p:nvSpPr>
          <p:cNvPr id="25" name="TextBox 24"/>
          <p:cNvSpPr txBox="1"/>
          <p:nvPr/>
        </p:nvSpPr>
        <p:spPr>
          <a:xfrm>
            <a:off x="9296400" y="4785610"/>
            <a:ext cx="30480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latin typeface="Calibri"/>
                <a:cs typeface="Calibri"/>
              </a:rPr>
              <a:t>B is suboptimal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9296400" y="5242810"/>
            <a:ext cx="30480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latin typeface="Calibri"/>
                <a:cs typeface="Calibri"/>
              </a:rPr>
              <a:t>h = 0 at a goal</a:t>
            </a:r>
          </a:p>
        </p:txBody>
      </p:sp>
      <p:sp>
        <p:nvSpPr>
          <p:cNvPr id="29" name="Freeform 34"/>
          <p:cNvSpPr>
            <a:spLocks/>
          </p:cNvSpPr>
          <p:nvPr/>
        </p:nvSpPr>
        <p:spPr bwMode="auto">
          <a:xfrm>
            <a:off x="8200864" y="1538287"/>
            <a:ext cx="1931987" cy="2371725"/>
          </a:xfrm>
          <a:custGeom>
            <a:avLst/>
            <a:gdLst>
              <a:gd name="T0" fmla="*/ 2147483647 w 1217"/>
              <a:gd name="T1" fmla="*/ 0 h 1494"/>
              <a:gd name="T2" fmla="*/ 0 w 1217"/>
              <a:gd name="T3" fmla="*/ 2147483647 h 1494"/>
              <a:gd name="T4" fmla="*/ 2147483647 w 1217"/>
              <a:gd name="T5" fmla="*/ 2147483647 h 1494"/>
              <a:gd name="T6" fmla="*/ 2147483647 w 1217"/>
              <a:gd name="T7" fmla="*/ 2147483647 h 1494"/>
              <a:gd name="T8" fmla="*/ 2147483647 w 1217"/>
              <a:gd name="T9" fmla="*/ 2147483647 h 1494"/>
              <a:gd name="T10" fmla="*/ 2147483647 w 1217"/>
              <a:gd name="T11" fmla="*/ 2147483647 h 1494"/>
              <a:gd name="T12" fmla="*/ 2147483647 w 1217"/>
              <a:gd name="T13" fmla="*/ 0 h 1494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217"/>
              <a:gd name="T22" fmla="*/ 0 h 1494"/>
              <a:gd name="T23" fmla="*/ 1217 w 1217"/>
              <a:gd name="T24" fmla="*/ 1494 h 1494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217" h="1494">
                <a:moveTo>
                  <a:pt x="386" y="0"/>
                </a:moveTo>
                <a:cubicBezTo>
                  <a:pt x="322" y="114"/>
                  <a:pt x="196" y="352"/>
                  <a:pt x="0" y="682"/>
                </a:cubicBezTo>
                <a:cubicBezTo>
                  <a:pt x="56" y="829"/>
                  <a:pt x="128" y="798"/>
                  <a:pt x="196" y="857"/>
                </a:cubicBezTo>
                <a:cubicBezTo>
                  <a:pt x="264" y="916"/>
                  <a:pt x="308" y="996"/>
                  <a:pt x="407" y="1034"/>
                </a:cubicBezTo>
                <a:cubicBezTo>
                  <a:pt x="506" y="1072"/>
                  <a:pt x="667" y="1035"/>
                  <a:pt x="791" y="1082"/>
                </a:cubicBezTo>
                <a:cubicBezTo>
                  <a:pt x="915" y="1129"/>
                  <a:pt x="1217" y="1494"/>
                  <a:pt x="1152" y="1314"/>
                </a:cubicBezTo>
                <a:cubicBezTo>
                  <a:pt x="1087" y="1134"/>
                  <a:pt x="557" y="274"/>
                  <a:pt x="400" y="0"/>
                </a:cubicBezTo>
              </a:path>
            </a:pathLst>
          </a:custGeom>
          <a:solidFill>
            <a:srgbClr val="C0C0C0"/>
          </a:solidFill>
          <a:ln w="952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30" name="Freeform 12"/>
          <p:cNvSpPr>
            <a:spLocks/>
          </p:cNvSpPr>
          <p:nvPr/>
        </p:nvSpPr>
        <p:spPr bwMode="auto">
          <a:xfrm>
            <a:off x="7384889" y="1517651"/>
            <a:ext cx="2927351" cy="2554287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4" name="Oval 13"/>
          <p:cNvSpPr>
            <a:spLocks noChangeArrowheads="1"/>
          </p:cNvSpPr>
          <p:nvPr/>
        </p:nvSpPr>
        <p:spPr bwMode="auto">
          <a:xfrm>
            <a:off x="8507250" y="1873250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5" name="Oval 14"/>
          <p:cNvSpPr>
            <a:spLocks noChangeArrowheads="1"/>
          </p:cNvSpPr>
          <p:nvPr/>
        </p:nvSpPr>
        <p:spPr bwMode="auto">
          <a:xfrm>
            <a:off x="8983501" y="1863725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6" name="Text Box 15"/>
          <p:cNvSpPr txBox="1">
            <a:spLocks noChangeArrowheads="1"/>
          </p:cNvSpPr>
          <p:nvPr/>
        </p:nvSpPr>
        <p:spPr bwMode="auto">
          <a:xfrm>
            <a:off x="8637425" y="1724024"/>
            <a:ext cx="274639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…</a:t>
            </a:r>
          </a:p>
        </p:txBody>
      </p:sp>
      <p:sp>
        <p:nvSpPr>
          <p:cNvPr id="47" name="Oval 16"/>
          <p:cNvSpPr>
            <a:spLocks noChangeArrowheads="1"/>
          </p:cNvSpPr>
          <p:nvPr/>
        </p:nvSpPr>
        <p:spPr bwMode="auto">
          <a:xfrm>
            <a:off x="9989976" y="3560762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8" name="Oval 17"/>
          <p:cNvSpPr>
            <a:spLocks noChangeArrowheads="1"/>
          </p:cNvSpPr>
          <p:nvPr/>
        </p:nvSpPr>
        <p:spPr bwMode="auto">
          <a:xfrm>
            <a:off x="7703976" y="3255962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9" name="Oval 21"/>
          <p:cNvSpPr>
            <a:spLocks noChangeArrowheads="1"/>
          </p:cNvSpPr>
          <p:nvPr/>
        </p:nvSpPr>
        <p:spPr bwMode="auto">
          <a:xfrm>
            <a:off x="8739026" y="1447800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0" name="Oval 27"/>
          <p:cNvSpPr>
            <a:spLocks noChangeArrowheads="1"/>
          </p:cNvSpPr>
          <p:nvPr/>
        </p:nvSpPr>
        <p:spPr bwMode="auto">
          <a:xfrm>
            <a:off x="8084976" y="2570162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pic>
        <p:nvPicPr>
          <p:cNvPr id="51" name="Picture 29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7780175" y="2493961"/>
            <a:ext cx="192088" cy="1603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2" name="Picture 51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/>
          <a:stretch>
            <a:fillRect/>
          </a:stretch>
        </p:blipFill>
        <p:spPr bwMode="auto">
          <a:xfrm>
            <a:off x="10334304" y="3548260"/>
            <a:ext cx="257496" cy="241101"/>
          </a:xfrm>
          <a:prstGeom prst="rect">
            <a:avLst/>
          </a:prstGeom>
          <a:noFill/>
          <a:ln/>
          <a:effectLst/>
        </p:spPr>
      </p:pic>
      <p:sp>
        <p:nvSpPr>
          <p:cNvPr id="56" name="Oval 55"/>
          <p:cNvSpPr/>
          <p:nvPr/>
        </p:nvSpPr>
        <p:spPr>
          <a:xfrm rot="359986">
            <a:off x="7040951" y="3019060"/>
            <a:ext cx="3870153" cy="950655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pic>
        <p:nvPicPr>
          <p:cNvPr id="23" name="Picture 22" descr="txp_fi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 cstate="print"/>
          <a:stretch>
            <a:fillRect/>
          </a:stretch>
        </p:blipFill>
        <p:spPr bwMode="auto">
          <a:xfrm>
            <a:off x="7315200" y="3200400"/>
            <a:ext cx="257817" cy="257817"/>
          </a:xfrm>
          <a:prstGeom prst="rect">
            <a:avLst/>
          </a:prstGeom>
          <a:noFill/>
          <a:ln/>
          <a:effectLst/>
        </p:spPr>
      </p:pic>
    </p:spTree>
    <p:extLst>
      <p:ext uri="{BB962C8B-B14F-4D97-AF65-F5344CB8AC3E}">
        <p14:creationId xmlns:p14="http://schemas.microsoft.com/office/powerpoint/2010/main" val="289321404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25" grpId="0"/>
      <p:bldP spid="26" grpId="0"/>
      <p:bldP spid="5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4-01-28 at 12.39.18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0"/>
            <a:ext cx="6708697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208352" y="6488668"/>
            <a:ext cx="1983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Wired, 2014/01/16</a:t>
            </a:r>
          </a:p>
        </p:txBody>
      </p:sp>
    </p:spTree>
    <p:extLst>
      <p:ext uri="{BB962C8B-B14F-4D97-AF65-F5344CB8AC3E}">
        <p14:creationId xmlns:p14="http://schemas.microsoft.com/office/powerpoint/2010/main" val="146632860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ounded Rectangular Callout 53"/>
          <p:cNvSpPr/>
          <p:nvPr/>
        </p:nvSpPr>
        <p:spPr>
          <a:xfrm>
            <a:off x="7391400" y="4800600"/>
            <a:ext cx="3733800" cy="914400"/>
          </a:xfrm>
          <a:prstGeom prst="wedgeRoundRectCallout">
            <a:avLst>
              <a:gd name="adj1" fmla="val -141787"/>
              <a:gd name="adj2" fmla="val -64255"/>
              <a:gd name="adj3" fmla="val 16667"/>
            </a:avLst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Optimality of A* Tree Search: Blocking</a:t>
            </a:r>
          </a:p>
        </p:txBody>
      </p:sp>
      <p:sp>
        <p:nvSpPr>
          <p:cNvPr id="78233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417637"/>
            <a:ext cx="4953000" cy="4525963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en-US" sz="2400" dirty="0">
                <a:latin typeface="Calibri"/>
                <a:cs typeface="Calibri"/>
              </a:rPr>
              <a:t>Proof:</a:t>
            </a:r>
          </a:p>
          <a:p>
            <a:pPr eaLnBrk="1" hangingPunct="1"/>
            <a:r>
              <a:rPr lang="en-US" sz="2400" dirty="0">
                <a:latin typeface="Calibri"/>
                <a:cs typeface="Calibri"/>
              </a:rPr>
              <a:t>Imagine B is on the fringe</a:t>
            </a:r>
          </a:p>
          <a:p>
            <a:r>
              <a:rPr lang="en-US" sz="2400" dirty="0">
                <a:latin typeface="Calibri"/>
                <a:cs typeface="Calibri"/>
              </a:rPr>
              <a:t>Some ancestor </a:t>
            </a:r>
            <a:r>
              <a:rPr lang="en-US" sz="2400" i="1" dirty="0">
                <a:latin typeface="Calibri"/>
                <a:cs typeface="Calibri"/>
              </a:rPr>
              <a:t>n</a:t>
            </a:r>
            <a:r>
              <a:rPr lang="en-US" sz="2400" dirty="0">
                <a:latin typeface="Calibri"/>
                <a:cs typeface="Calibri"/>
              </a:rPr>
              <a:t> of A is on the fringe, too (maybe A!)</a:t>
            </a:r>
          </a:p>
          <a:p>
            <a:pPr eaLnBrk="1" hangingPunct="1"/>
            <a:r>
              <a:rPr lang="en-US" sz="2400" dirty="0">
                <a:latin typeface="Calibri"/>
                <a:cs typeface="Calibri"/>
              </a:rPr>
              <a:t>Claim: </a:t>
            </a:r>
            <a:r>
              <a:rPr lang="en-US" sz="2400" i="1" dirty="0">
                <a:latin typeface="Calibri"/>
                <a:cs typeface="Calibri"/>
              </a:rPr>
              <a:t>n</a:t>
            </a:r>
            <a:r>
              <a:rPr lang="en-US" sz="2400" dirty="0">
                <a:latin typeface="Calibri"/>
                <a:cs typeface="Calibri"/>
              </a:rPr>
              <a:t> will be expanded before B</a:t>
            </a:r>
          </a:p>
          <a:p>
            <a:pPr marL="914376" lvl="1" indent="-457200" eaLnBrk="1" hangingPunct="1">
              <a:buFont typeface="+mj-lt"/>
              <a:buAutoNum type="arabicPeriod"/>
            </a:pPr>
            <a:r>
              <a:rPr lang="en-US" sz="2400" dirty="0">
                <a:latin typeface="Calibri"/>
                <a:cs typeface="Calibri"/>
              </a:rPr>
              <a:t>f(n) is less or equal to f(A)</a:t>
            </a:r>
          </a:p>
          <a:p>
            <a:pPr marL="914376" lvl="1" indent="-457200" eaLnBrk="1" hangingPunct="1">
              <a:buFont typeface="+mj-lt"/>
              <a:buAutoNum type="arabicPeriod"/>
            </a:pPr>
            <a:r>
              <a:rPr lang="en-US" sz="2400" dirty="0">
                <a:latin typeface="Calibri"/>
                <a:cs typeface="Calibri"/>
              </a:rPr>
              <a:t>f(A) is less than f(B)</a:t>
            </a:r>
          </a:p>
          <a:p>
            <a:pPr marL="914376" lvl="1" indent="-457200" eaLnBrk="1" hangingPunct="1">
              <a:buFont typeface="+mj-lt"/>
              <a:buAutoNum type="arabicPeriod"/>
            </a:pPr>
            <a:r>
              <a:rPr lang="en-US" sz="2400" dirty="0">
                <a:latin typeface="Calibri"/>
                <a:cs typeface="Calibri"/>
              </a:rPr>
              <a:t> </a:t>
            </a:r>
            <a:r>
              <a:rPr lang="en-US" sz="2400" i="1" dirty="0">
                <a:latin typeface="Calibri"/>
                <a:cs typeface="Calibri"/>
              </a:rPr>
              <a:t>n</a:t>
            </a:r>
            <a:r>
              <a:rPr lang="en-US" sz="2400" dirty="0">
                <a:latin typeface="Calibri"/>
                <a:cs typeface="Calibri"/>
              </a:rPr>
              <a:t> expands before B</a:t>
            </a:r>
          </a:p>
          <a:p>
            <a:pPr eaLnBrk="1" hangingPunct="1"/>
            <a:r>
              <a:rPr lang="en-US" sz="2400" dirty="0">
                <a:latin typeface="Calibri"/>
                <a:cs typeface="Calibri"/>
              </a:rPr>
              <a:t>All ancestors of A expand before B</a:t>
            </a:r>
          </a:p>
          <a:p>
            <a:pPr eaLnBrk="1" hangingPunct="1"/>
            <a:r>
              <a:rPr lang="en-US" sz="2400" dirty="0">
                <a:latin typeface="Calibri"/>
                <a:cs typeface="Calibri"/>
              </a:rPr>
              <a:t>A expands before B</a:t>
            </a:r>
          </a:p>
          <a:p>
            <a:pPr eaLnBrk="1" hangingPunct="1"/>
            <a:r>
              <a:rPr lang="en-US" sz="2400" dirty="0">
                <a:latin typeface="Calibri"/>
                <a:cs typeface="Calibri"/>
              </a:rPr>
              <a:t>A* search is optimal</a:t>
            </a:r>
          </a:p>
        </p:txBody>
      </p:sp>
      <p:pic>
        <p:nvPicPr>
          <p:cNvPr id="19" name="Picture 18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/>
          <a:stretch>
            <a:fillRect/>
          </a:stretch>
        </p:blipFill>
        <p:spPr bwMode="auto">
          <a:xfrm>
            <a:off x="7709669" y="5105400"/>
            <a:ext cx="3110735" cy="318731"/>
          </a:xfrm>
          <a:prstGeom prst="rect">
            <a:avLst/>
          </a:prstGeom>
          <a:noFill/>
          <a:ln/>
          <a:effectLst/>
        </p:spPr>
      </p:pic>
      <p:sp>
        <p:nvSpPr>
          <p:cNvPr id="29" name="Freeform 34"/>
          <p:cNvSpPr>
            <a:spLocks/>
          </p:cNvSpPr>
          <p:nvPr/>
        </p:nvSpPr>
        <p:spPr bwMode="auto">
          <a:xfrm>
            <a:off x="8200864" y="1538287"/>
            <a:ext cx="1931987" cy="2371725"/>
          </a:xfrm>
          <a:custGeom>
            <a:avLst/>
            <a:gdLst>
              <a:gd name="T0" fmla="*/ 2147483647 w 1217"/>
              <a:gd name="T1" fmla="*/ 0 h 1494"/>
              <a:gd name="T2" fmla="*/ 0 w 1217"/>
              <a:gd name="T3" fmla="*/ 2147483647 h 1494"/>
              <a:gd name="T4" fmla="*/ 2147483647 w 1217"/>
              <a:gd name="T5" fmla="*/ 2147483647 h 1494"/>
              <a:gd name="T6" fmla="*/ 2147483647 w 1217"/>
              <a:gd name="T7" fmla="*/ 2147483647 h 1494"/>
              <a:gd name="T8" fmla="*/ 2147483647 w 1217"/>
              <a:gd name="T9" fmla="*/ 2147483647 h 1494"/>
              <a:gd name="T10" fmla="*/ 2147483647 w 1217"/>
              <a:gd name="T11" fmla="*/ 2147483647 h 1494"/>
              <a:gd name="T12" fmla="*/ 2147483647 w 1217"/>
              <a:gd name="T13" fmla="*/ 0 h 1494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217"/>
              <a:gd name="T22" fmla="*/ 0 h 1494"/>
              <a:gd name="T23" fmla="*/ 1217 w 1217"/>
              <a:gd name="T24" fmla="*/ 1494 h 1494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217" h="1494">
                <a:moveTo>
                  <a:pt x="386" y="0"/>
                </a:moveTo>
                <a:cubicBezTo>
                  <a:pt x="322" y="114"/>
                  <a:pt x="196" y="352"/>
                  <a:pt x="0" y="682"/>
                </a:cubicBezTo>
                <a:cubicBezTo>
                  <a:pt x="56" y="829"/>
                  <a:pt x="128" y="798"/>
                  <a:pt x="196" y="857"/>
                </a:cubicBezTo>
                <a:cubicBezTo>
                  <a:pt x="264" y="916"/>
                  <a:pt x="308" y="996"/>
                  <a:pt x="407" y="1034"/>
                </a:cubicBezTo>
                <a:cubicBezTo>
                  <a:pt x="506" y="1072"/>
                  <a:pt x="667" y="1035"/>
                  <a:pt x="791" y="1082"/>
                </a:cubicBezTo>
                <a:cubicBezTo>
                  <a:pt x="915" y="1129"/>
                  <a:pt x="1217" y="1494"/>
                  <a:pt x="1152" y="1314"/>
                </a:cubicBezTo>
                <a:cubicBezTo>
                  <a:pt x="1087" y="1134"/>
                  <a:pt x="557" y="274"/>
                  <a:pt x="400" y="0"/>
                </a:cubicBezTo>
              </a:path>
            </a:pathLst>
          </a:custGeom>
          <a:solidFill>
            <a:srgbClr val="C0C0C0"/>
          </a:solidFill>
          <a:ln w="952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30" name="Freeform 12"/>
          <p:cNvSpPr>
            <a:spLocks/>
          </p:cNvSpPr>
          <p:nvPr/>
        </p:nvSpPr>
        <p:spPr bwMode="auto">
          <a:xfrm>
            <a:off x="7384889" y="1517651"/>
            <a:ext cx="2927351" cy="2554287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4" name="Oval 13"/>
          <p:cNvSpPr>
            <a:spLocks noChangeArrowheads="1"/>
          </p:cNvSpPr>
          <p:nvPr/>
        </p:nvSpPr>
        <p:spPr bwMode="auto">
          <a:xfrm>
            <a:off x="8507250" y="1873250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5" name="Oval 14"/>
          <p:cNvSpPr>
            <a:spLocks noChangeArrowheads="1"/>
          </p:cNvSpPr>
          <p:nvPr/>
        </p:nvSpPr>
        <p:spPr bwMode="auto">
          <a:xfrm>
            <a:off x="8983501" y="1863725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6" name="Text Box 15"/>
          <p:cNvSpPr txBox="1">
            <a:spLocks noChangeArrowheads="1"/>
          </p:cNvSpPr>
          <p:nvPr/>
        </p:nvSpPr>
        <p:spPr bwMode="auto">
          <a:xfrm>
            <a:off x="8637425" y="1724024"/>
            <a:ext cx="274639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…</a:t>
            </a:r>
          </a:p>
        </p:txBody>
      </p:sp>
      <p:sp>
        <p:nvSpPr>
          <p:cNvPr id="47" name="Oval 16"/>
          <p:cNvSpPr>
            <a:spLocks noChangeArrowheads="1"/>
          </p:cNvSpPr>
          <p:nvPr/>
        </p:nvSpPr>
        <p:spPr bwMode="auto">
          <a:xfrm>
            <a:off x="9989976" y="3560762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8" name="Oval 17"/>
          <p:cNvSpPr>
            <a:spLocks noChangeArrowheads="1"/>
          </p:cNvSpPr>
          <p:nvPr/>
        </p:nvSpPr>
        <p:spPr bwMode="auto">
          <a:xfrm>
            <a:off x="7703976" y="3255962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9" name="Oval 21"/>
          <p:cNvSpPr>
            <a:spLocks noChangeArrowheads="1"/>
          </p:cNvSpPr>
          <p:nvPr/>
        </p:nvSpPr>
        <p:spPr bwMode="auto">
          <a:xfrm>
            <a:off x="8739026" y="1447800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0" name="Oval 27"/>
          <p:cNvSpPr>
            <a:spLocks noChangeArrowheads="1"/>
          </p:cNvSpPr>
          <p:nvPr/>
        </p:nvSpPr>
        <p:spPr bwMode="auto">
          <a:xfrm>
            <a:off x="8084976" y="2570162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pic>
        <p:nvPicPr>
          <p:cNvPr id="51" name="Picture 29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780175" y="2493961"/>
            <a:ext cx="192088" cy="1603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2" name="Picture 51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/>
          <a:stretch>
            <a:fillRect/>
          </a:stretch>
        </p:blipFill>
        <p:spPr bwMode="auto">
          <a:xfrm>
            <a:off x="10334304" y="3548260"/>
            <a:ext cx="257496" cy="241101"/>
          </a:xfrm>
          <a:prstGeom prst="rect">
            <a:avLst/>
          </a:prstGeom>
          <a:noFill/>
          <a:ln/>
          <a:effectLst/>
        </p:spPr>
      </p:pic>
      <p:sp>
        <p:nvSpPr>
          <p:cNvPr id="23" name="Oval 22"/>
          <p:cNvSpPr/>
          <p:nvPr/>
        </p:nvSpPr>
        <p:spPr>
          <a:xfrm rot="1372885">
            <a:off x="7307550" y="2652452"/>
            <a:ext cx="3645108" cy="950655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pic>
        <p:nvPicPr>
          <p:cNvPr id="20" name="Picture 19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/>
          <a:stretch>
            <a:fillRect/>
          </a:stretch>
        </p:blipFill>
        <p:spPr bwMode="auto">
          <a:xfrm>
            <a:off x="7315200" y="3200400"/>
            <a:ext cx="257817" cy="257817"/>
          </a:xfrm>
          <a:prstGeom prst="rect">
            <a:avLst/>
          </a:prstGeom>
          <a:noFill/>
          <a:ln/>
          <a:effectLst/>
        </p:spPr>
      </p:pic>
    </p:spTree>
    <p:extLst>
      <p:ext uri="{BB962C8B-B14F-4D97-AF65-F5344CB8AC3E}">
        <p14:creationId xmlns:p14="http://schemas.microsoft.com/office/powerpoint/2010/main" val="422575762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54" grpId="1" animBg="1"/>
      <p:bldP spid="23" grpId="0" animBg="1"/>
      <p:bldP spid="23" grpId="1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590800"/>
            <a:ext cx="12192000" cy="1143000"/>
          </a:xfrm>
        </p:spPr>
        <p:txBody>
          <a:bodyPr/>
          <a:lstStyle/>
          <a:p>
            <a:pPr eaLnBrk="1" hangingPunct="1"/>
            <a:r>
              <a:rPr lang="en-US" sz="6000" dirty="0"/>
              <a:t>Properties of A*</a:t>
            </a:r>
          </a:p>
        </p:txBody>
      </p:sp>
      <p:sp>
        <p:nvSpPr>
          <p:cNvPr id="3" name="Rectangle 2"/>
          <p:cNvSpPr/>
          <p:nvPr/>
        </p:nvSpPr>
        <p:spPr>
          <a:xfrm>
            <a:off x="0" y="914400"/>
            <a:ext cx="12192000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4948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/>
                <a:cs typeface="Calibri"/>
              </a:rPr>
              <a:t>Properties of A*</a:t>
            </a:r>
          </a:p>
        </p:txBody>
      </p:sp>
      <p:sp>
        <p:nvSpPr>
          <p:cNvPr id="20483" name="Rectangle 4"/>
          <p:cNvSpPr>
            <a:spLocks noChangeArrowheads="1"/>
          </p:cNvSpPr>
          <p:nvPr/>
        </p:nvSpPr>
        <p:spPr bwMode="auto">
          <a:xfrm>
            <a:off x="466725" y="1441451"/>
            <a:ext cx="8229600" cy="5249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/>
          <a:lstStyle/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91" indent="-342891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</p:txBody>
      </p:sp>
      <p:sp>
        <p:nvSpPr>
          <p:cNvPr id="20484" name="Freeform 88"/>
          <p:cNvSpPr>
            <a:spLocks/>
          </p:cNvSpPr>
          <p:nvPr/>
        </p:nvSpPr>
        <p:spPr bwMode="auto">
          <a:xfrm>
            <a:off x="2895600" y="2703514"/>
            <a:ext cx="2438400" cy="2097087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85" name="Freeform 126"/>
          <p:cNvSpPr>
            <a:spLocks/>
          </p:cNvSpPr>
          <p:nvPr/>
        </p:nvSpPr>
        <p:spPr bwMode="auto">
          <a:xfrm>
            <a:off x="3429001" y="2667001"/>
            <a:ext cx="1371555" cy="1598510"/>
          </a:xfrm>
          <a:custGeom>
            <a:avLst/>
            <a:gdLst>
              <a:gd name="T0" fmla="*/ 2147483647 w 769"/>
              <a:gd name="T1" fmla="*/ 0 h 1239"/>
              <a:gd name="T2" fmla="*/ 0 w 769"/>
              <a:gd name="T3" fmla="*/ 2147483647 h 1239"/>
              <a:gd name="T4" fmla="*/ 2147483647 w 769"/>
              <a:gd name="T5" fmla="*/ 2147483647 h 1239"/>
              <a:gd name="T6" fmla="*/ 2147483647 w 769"/>
              <a:gd name="T7" fmla="*/ 2147483647 h 1239"/>
              <a:gd name="T8" fmla="*/ 2147483647 w 769"/>
              <a:gd name="T9" fmla="*/ 2147483647 h 1239"/>
              <a:gd name="T10" fmla="*/ 2147483647 w 769"/>
              <a:gd name="T11" fmla="*/ 2147483647 h 1239"/>
              <a:gd name="T12" fmla="*/ 2147483647 w 769"/>
              <a:gd name="T13" fmla="*/ 2147483647 h 1239"/>
              <a:gd name="T14" fmla="*/ 2147483647 w 769"/>
              <a:gd name="T15" fmla="*/ 0 h 1239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769"/>
              <a:gd name="T25" fmla="*/ 0 h 1239"/>
              <a:gd name="T26" fmla="*/ 769 w 769"/>
              <a:gd name="T27" fmla="*/ 1239 h 1239"/>
              <a:gd name="connsiteX0" fmla="*/ 5618 w 11235"/>
              <a:gd name="connsiteY0" fmla="*/ 0 h 10000"/>
              <a:gd name="connsiteX1" fmla="*/ 0 w 11235"/>
              <a:gd name="connsiteY1" fmla="*/ 6199 h 10000"/>
              <a:gd name="connsiteX2" fmla="*/ 1873 w 11235"/>
              <a:gd name="connsiteY2" fmla="*/ 6973 h 10000"/>
              <a:gd name="connsiteX3" fmla="*/ 4993 w 11235"/>
              <a:gd name="connsiteY3" fmla="*/ 7748 h 10000"/>
              <a:gd name="connsiteX4" fmla="*/ 6957 w 11235"/>
              <a:gd name="connsiteY4" fmla="*/ 6538 h 10000"/>
              <a:gd name="connsiteX5" fmla="*/ 9272 w 11235"/>
              <a:gd name="connsiteY5" fmla="*/ 9621 h 10000"/>
              <a:gd name="connsiteX6" fmla="*/ 11235 w 11235"/>
              <a:gd name="connsiteY6" fmla="*/ 6199 h 10000"/>
              <a:gd name="connsiteX7" fmla="*/ 5618 w 11235"/>
              <a:gd name="connsiteY7" fmla="*/ 0 h 10000"/>
              <a:gd name="connsiteX0" fmla="*/ 5618 w 11235"/>
              <a:gd name="connsiteY0" fmla="*/ 0 h 8127"/>
              <a:gd name="connsiteX1" fmla="*/ 0 w 11235"/>
              <a:gd name="connsiteY1" fmla="*/ 6199 h 8127"/>
              <a:gd name="connsiteX2" fmla="*/ 1873 w 11235"/>
              <a:gd name="connsiteY2" fmla="*/ 6973 h 8127"/>
              <a:gd name="connsiteX3" fmla="*/ 4993 w 11235"/>
              <a:gd name="connsiteY3" fmla="*/ 7748 h 8127"/>
              <a:gd name="connsiteX4" fmla="*/ 6957 w 11235"/>
              <a:gd name="connsiteY4" fmla="*/ 6538 h 8127"/>
              <a:gd name="connsiteX5" fmla="*/ 9987 w 11235"/>
              <a:gd name="connsiteY5" fmla="*/ 7748 h 8127"/>
              <a:gd name="connsiteX6" fmla="*/ 11235 w 11235"/>
              <a:gd name="connsiteY6" fmla="*/ 6199 h 8127"/>
              <a:gd name="connsiteX7" fmla="*/ 5618 w 11235"/>
              <a:gd name="connsiteY7" fmla="*/ 0 h 8127"/>
              <a:gd name="connsiteX0" fmla="*/ 5000 w 10000"/>
              <a:gd name="connsiteY0" fmla="*/ 0 h 10000"/>
              <a:gd name="connsiteX1" fmla="*/ 0 w 10000"/>
              <a:gd name="connsiteY1" fmla="*/ 7628 h 10000"/>
              <a:gd name="connsiteX2" fmla="*/ 1667 w 10000"/>
              <a:gd name="connsiteY2" fmla="*/ 9057 h 10000"/>
              <a:gd name="connsiteX3" fmla="*/ 4444 w 10000"/>
              <a:gd name="connsiteY3" fmla="*/ 9534 h 10000"/>
              <a:gd name="connsiteX4" fmla="*/ 6192 w 10000"/>
              <a:gd name="connsiteY4" fmla="*/ 8045 h 10000"/>
              <a:gd name="connsiteX5" fmla="*/ 8889 w 10000"/>
              <a:gd name="connsiteY5" fmla="*/ 9534 h 10000"/>
              <a:gd name="connsiteX6" fmla="*/ 10000 w 10000"/>
              <a:gd name="connsiteY6" fmla="*/ 7628 h 10000"/>
              <a:gd name="connsiteX7" fmla="*/ 5000 w 10000"/>
              <a:gd name="connsiteY7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000" h="10000">
                <a:moveTo>
                  <a:pt x="5000" y="0"/>
                </a:moveTo>
                <a:lnTo>
                  <a:pt x="0" y="7628"/>
                </a:lnTo>
                <a:lnTo>
                  <a:pt x="1667" y="9057"/>
                </a:lnTo>
                <a:cubicBezTo>
                  <a:pt x="1667" y="9057"/>
                  <a:pt x="3611" y="9851"/>
                  <a:pt x="4444" y="9534"/>
                </a:cubicBezTo>
                <a:cubicBezTo>
                  <a:pt x="5197" y="9872"/>
                  <a:pt x="5452" y="8045"/>
                  <a:pt x="6192" y="8045"/>
                </a:cubicBezTo>
                <a:cubicBezTo>
                  <a:pt x="6933" y="8045"/>
                  <a:pt x="8530" y="10000"/>
                  <a:pt x="8889" y="9534"/>
                </a:cubicBezTo>
                <a:cubicBezTo>
                  <a:pt x="9537" y="8819"/>
                  <a:pt x="9514" y="8243"/>
                  <a:pt x="10000" y="7628"/>
                </a:cubicBezTo>
                <a:lnTo>
                  <a:pt x="5000" y="0"/>
                </a:lnTo>
                <a:close/>
              </a:path>
            </a:pathLst>
          </a:cu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86" name="Oval 89"/>
          <p:cNvSpPr>
            <a:spLocks noChangeArrowheads="1"/>
          </p:cNvSpPr>
          <p:nvPr/>
        </p:nvSpPr>
        <p:spPr bwMode="auto">
          <a:xfrm>
            <a:off x="3789364" y="3059113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87" name="Oval 90"/>
          <p:cNvSpPr>
            <a:spLocks noChangeArrowheads="1"/>
          </p:cNvSpPr>
          <p:nvPr/>
        </p:nvSpPr>
        <p:spPr bwMode="auto">
          <a:xfrm>
            <a:off x="4265613" y="3049589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88" name="Text Box 91"/>
          <p:cNvSpPr txBox="1">
            <a:spLocks noChangeArrowheads="1"/>
          </p:cNvSpPr>
          <p:nvPr/>
        </p:nvSpPr>
        <p:spPr bwMode="auto">
          <a:xfrm>
            <a:off x="3919539" y="2909889"/>
            <a:ext cx="274637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…</a:t>
            </a:r>
          </a:p>
        </p:txBody>
      </p:sp>
      <p:sp>
        <p:nvSpPr>
          <p:cNvPr id="20489" name="Freeform 92"/>
          <p:cNvSpPr>
            <a:spLocks/>
          </p:cNvSpPr>
          <p:nvPr/>
        </p:nvSpPr>
        <p:spPr bwMode="auto">
          <a:xfrm>
            <a:off x="3902075" y="2863851"/>
            <a:ext cx="444500" cy="88900"/>
          </a:xfrm>
          <a:custGeom>
            <a:avLst/>
            <a:gdLst>
              <a:gd name="T0" fmla="*/ 0 w 280"/>
              <a:gd name="T1" fmla="*/ 2147483647 h 56"/>
              <a:gd name="T2" fmla="*/ 2147483647 w 280"/>
              <a:gd name="T3" fmla="*/ 2147483647 h 56"/>
              <a:gd name="T4" fmla="*/ 2147483647 w 280"/>
              <a:gd name="T5" fmla="*/ 0 h 56"/>
              <a:gd name="T6" fmla="*/ 0 60000 65536"/>
              <a:gd name="T7" fmla="*/ 0 60000 65536"/>
              <a:gd name="T8" fmla="*/ 0 60000 65536"/>
              <a:gd name="T9" fmla="*/ 0 w 280"/>
              <a:gd name="T10" fmla="*/ 0 h 56"/>
              <a:gd name="T11" fmla="*/ 280 w 280"/>
              <a:gd name="T12" fmla="*/ 56 h 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0" h="56">
                <a:moveTo>
                  <a:pt x="0" y="11"/>
                </a:moveTo>
                <a:cubicBezTo>
                  <a:pt x="52" y="33"/>
                  <a:pt x="104" y="56"/>
                  <a:pt x="151" y="54"/>
                </a:cubicBezTo>
                <a:cubicBezTo>
                  <a:pt x="198" y="52"/>
                  <a:pt x="239" y="26"/>
                  <a:pt x="28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sm" len="sm"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90" name="Text Box 93"/>
          <p:cNvSpPr txBox="1">
            <a:spLocks noChangeArrowheads="1"/>
          </p:cNvSpPr>
          <p:nvPr/>
        </p:nvSpPr>
        <p:spPr bwMode="auto">
          <a:xfrm>
            <a:off x="4303713" y="2662240"/>
            <a:ext cx="298451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b</a:t>
            </a:r>
          </a:p>
        </p:txBody>
      </p:sp>
      <p:sp>
        <p:nvSpPr>
          <p:cNvPr id="20491" name="Oval 95"/>
          <p:cNvSpPr>
            <a:spLocks noChangeArrowheads="1"/>
          </p:cNvSpPr>
          <p:nvPr/>
        </p:nvSpPr>
        <p:spPr bwMode="auto">
          <a:xfrm>
            <a:off x="3962401" y="4079875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92" name="Oval 99"/>
          <p:cNvSpPr>
            <a:spLocks noChangeArrowheads="1"/>
          </p:cNvSpPr>
          <p:nvPr/>
        </p:nvSpPr>
        <p:spPr bwMode="auto">
          <a:xfrm>
            <a:off x="4021139" y="2633664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93" name="Freeform 109"/>
          <p:cNvSpPr>
            <a:spLocks/>
          </p:cNvSpPr>
          <p:nvPr/>
        </p:nvSpPr>
        <p:spPr bwMode="auto">
          <a:xfrm>
            <a:off x="7010400" y="2668589"/>
            <a:ext cx="2438400" cy="2132012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94" name="Freeform 127"/>
          <p:cNvSpPr>
            <a:spLocks/>
          </p:cNvSpPr>
          <p:nvPr/>
        </p:nvSpPr>
        <p:spPr bwMode="auto">
          <a:xfrm>
            <a:off x="7848610" y="2667000"/>
            <a:ext cx="762001" cy="1524000"/>
          </a:xfrm>
          <a:custGeom>
            <a:avLst/>
            <a:gdLst>
              <a:gd name="T0" fmla="*/ 2147483647 w 591"/>
              <a:gd name="T1" fmla="*/ 0 h 960"/>
              <a:gd name="T2" fmla="*/ 0 w 591"/>
              <a:gd name="T3" fmla="*/ 2147483647 h 960"/>
              <a:gd name="T4" fmla="*/ 2147483647 w 591"/>
              <a:gd name="T5" fmla="*/ 2147483647 h 960"/>
              <a:gd name="T6" fmla="*/ 2147483647 w 591"/>
              <a:gd name="T7" fmla="*/ 2147483647 h 960"/>
              <a:gd name="T8" fmla="*/ 2147483647 w 591"/>
              <a:gd name="T9" fmla="*/ 2147483647 h 960"/>
              <a:gd name="T10" fmla="*/ 2147483647 w 591"/>
              <a:gd name="T11" fmla="*/ 2147483647 h 960"/>
              <a:gd name="T12" fmla="*/ 2147483647 w 591"/>
              <a:gd name="T13" fmla="*/ 0 h 96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591"/>
              <a:gd name="T22" fmla="*/ 0 h 960"/>
              <a:gd name="T23" fmla="*/ 591 w 591"/>
              <a:gd name="T24" fmla="*/ 960 h 960"/>
              <a:gd name="connsiteX0" fmla="*/ 5110 w 9171"/>
              <a:gd name="connsiteY0" fmla="*/ 0 h 10000"/>
              <a:gd name="connsiteX1" fmla="*/ 0 w 9171"/>
              <a:gd name="connsiteY1" fmla="*/ 5510 h 10000"/>
              <a:gd name="connsiteX2" fmla="*/ 2843 w 9171"/>
              <a:gd name="connsiteY2" fmla="*/ 7052 h 10000"/>
              <a:gd name="connsiteX3" fmla="*/ 4298 w 9171"/>
              <a:gd name="connsiteY3" fmla="*/ 10000 h 10000"/>
              <a:gd name="connsiteX4" fmla="*/ 6633 w 9171"/>
              <a:gd name="connsiteY4" fmla="*/ 6573 h 10000"/>
              <a:gd name="connsiteX5" fmla="*/ 9171 w 9171"/>
              <a:gd name="connsiteY5" fmla="*/ 4500 h 10000"/>
              <a:gd name="connsiteX6" fmla="*/ 5110 w 9171"/>
              <a:gd name="connsiteY6" fmla="*/ 0 h 10000"/>
              <a:gd name="connsiteX0" fmla="*/ 5572 w 10000"/>
              <a:gd name="connsiteY0" fmla="*/ 0 h 10000"/>
              <a:gd name="connsiteX1" fmla="*/ 0 w 10000"/>
              <a:gd name="connsiteY1" fmla="*/ 5510 h 10000"/>
              <a:gd name="connsiteX2" fmla="*/ 2915 w 10000"/>
              <a:gd name="connsiteY2" fmla="*/ 7500 h 10000"/>
              <a:gd name="connsiteX3" fmla="*/ 4687 w 10000"/>
              <a:gd name="connsiteY3" fmla="*/ 10000 h 10000"/>
              <a:gd name="connsiteX4" fmla="*/ 7233 w 10000"/>
              <a:gd name="connsiteY4" fmla="*/ 6573 h 10000"/>
              <a:gd name="connsiteX5" fmla="*/ 10000 w 10000"/>
              <a:gd name="connsiteY5" fmla="*/ 4500 h 10000"/>
              <a:gd name="connsiteX6" fmla="*/ 5572 w 10000"/>
              <a:gd name="connsiteY6" fmla="*/ 0 h 10000"/>
              <a:gd name="connsiteX0" fmla="*/ 4428 w 8856"/>
              <a:gd name="connsiteY0" fmla="*/ 0 h 10000"/>
              <a:gd name="connsiteX1" fmla="*/ 0 w 8856"/>
              <a:gd name="connsiteY1" fmla="*/ 4500 h 10000"/>
              <a:gd name="connsiteX2" fmla="*/ 1771 w 8856"/>
              <a:gd name="connsiteY2" fmla="*/ 7500 h 10000"/>
              <a:gd name="connsiteX3" fmla="*/ 3543 w 8856"/>
              <a:gd name="connsiteY3" fmla="*/ 10000 h 10000"/>
              <a:gd name="connsiteX4" fmla="*/ 6089 w 8856"/>
              <a:gd name="connsiteY4" fmla="*/ 6573 h 10000"/>
              <a:gd name="connsiteX5" fmla="*/ 8856 w 8856"/>
              <a:gd name="connsiteY5" fmla="*/ 4500 h 10000"/>
              <a:gd name="connsiteX6" fmla="*/ 4428 w 8856"/>
              <a:gd name="connsiteY6" fmla="*/ 0 h 10000"/>
              <a:gd name="connsiteX0" fmla="*/ 5000 w 10000"/>
              <a:gd name="connsiteY0" fmla="*/ 0 h 10000"/>
              <a:gd name="connsiteX1" fmla="*/ 0 w 10000"/>
              <a:gd name="connsiteY1" fmla="*/ 4500 h 10000"/>
              <a:gd name="connsiteX2" fmla="*/ 2000 w 10000"/>
              <a:gd name="connsiteY2" fmla="*/ 6500 h 10000"/>
              <a:gd name="connsiteX3" fmla="*/ 4001 w 10000"/>
              <a:gd name="connsiteY3" fmla="*/ 10000 h 10000"/>
              <a:gd name="connsiteX4" fmla="*/ 6876 w 10000"/>
              <a:gd name="connsiteY4" fmla="*/ 6573 h 10000"/>
              <a:gd name="connsiteX5" fmla="*/ 10000 w 10000"/>
              <a:gd name="connsiteY5" fmla="*/ 4500 h 10000"/>
              <a:gd name="connsiteX6" fmla="*/ 5000 w 10000"/>
              <a:gd name="connsiteY6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000" h="10000">
                <a:moveTo>
                  <a:pt x="5000" y="0"/>
                </a:moveTo>
                <a:cubicBezTo>
                  <a:pt x="3166" y="1479"/>
                  <a:pt x="3041" y="1792"/>
                  <a:pt x="0" y="4500"/>
                </a:cubicBezTo>
                <a:cubicBezTo>
                  <a:pt x="958" y="5511"/>
                  <a:pt x="1145" y="5740"/>
                  <a:pt x="2000" y="6500"/>
                </a:cubicBezTo>
                <a:cubicBezTo>
                  <a:pt x="2000" y="6500"/>
                  <a:pt x="2416" y="8542"/>
                  <a:pt x="4001" y="10000"/>
                </a:cubicBezTo>
                <a:cubicBezTo>
                  <a:pt x="6021" y="8490"/>
                  <a:pt x="5875" y="7490"/>
                  <a:pt x="6876" y="6573"/>
                </a:cubicBezTo>
                <a:cubicBezTo>
                  <a:pt x="7875" y="5656"/>
                  <a:pt x="9125" y="5146"/>
                  <a:pt x="10000" y="4500"/>
                </a:cubicBezTo>
                <a:cubicBezTo>
                  <a:pt x="7000" y="1750"/>
                  <a:pt x="6250" y="1125"/>
                  <a:pt x="5000" y="0"/>
                </a:cubicBezTo>
                <a:close/>
              </a:path>
            </a:pathLst>
          </a:cu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95" name="Oval 110"/>
          <p:cNvSpPr>
            <a:spLocks noChangeArrowheads="1"/>
          </p:cNvSpPr>
          <p:nvPr/>
        </p:nvSpPr>
        <p:spPr bwMode="auto">
          <a:xfrm>
            <a:off x="7904164" y="3024189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96" name="Oval 111"/>
          <p:cNvSpPr>
            <a:spLocks noChangeArrowheads="1"/>
          </p:cNvSpPr>
          <p:nvPr/>
        </p:nvSpPr>
        <p:spPr bwMode="auto">
          <a:xfrm>
            <a:off x="8380413" y="3014664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97" name="Text Box 112"/>
          <p:cNvSpPr txBox="1">
            <a:spLocks noChangeArrowheads="1"/>
          </p:cNvSpPr>
          <p:nvPr/>
        </p:nvSpPr>
        <p:spPr bwMode="auto">
          <a:xfrm>
            <a:off x="8034339" y="2874964"/>
            <a:ext cx="274637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…</a:t>
            </a:r>
          </a:p>
        </p:txBody>
      </p:sp>
      <p:sp>
        <p:nvSpPr>
          <p:cNvPr id="20498" name="Freeform 113"/>
          <p:cNvSpPr>
            <a:spLocks/>
          </p:cNvSpPr>
          <p:nvPr/>
        </p:nvSpPr>
        <p:spPr bwMode="auto">
          <a:xfrm>
            <a:off x="8016875" y="2828926"/>
            <a:ext cx="444500" cy="88900"/>
          </a:xfrm>
          <a:custGeom>
            <a:avLst/>
            <a:gdLst>
              <a:gd name="T0" fmla="*/ 0 w 280"/>
              <a:gd name="T1" fmla="*/ 2147483647 h 56"/>
              <a:gd name="T2" fmla="*/ 2147483647 w 280"/>
              <a:gd name="T3" fmla="*/ 2147483647 h 56"/>
              <a:gd name="T4" fmla="*/ 2147483647 w 280"/>
              <a:gd name="T5" fmla="*/ 0 h 56"/>
              <a:gd name="T6" fmla="*/ 0 60000 65536"/>
              <a:gd name="T7" fmla="*/ 0 60000 65536"/>
              <a:gd name="T8" fmla="*/ 0 60000 65536"/>
              <a:gd name="T9" fmla="*/ 0 w 280"/>
              <a:gd name="T10" fmla="*/ 0 h 56"/>
              <a:gd name="T11" fmla="*/ 280 w 280"/>
              <a:gd name="T12" fmla="*/ 56 h 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0" h="56">
                <a:moveTo>
                  <a:pt x="0" y="11"/>
                </a:moveTo>
                <a:cubicBezTo>
                  <a:pt x="52" y="33"/>
                  <a:pt x="104" y="56"/>
                  <a:pt x="151" y="54"/>
                </a:cubicBezTo>
                <a:cubicBezTo>
                  <a:pt x="198" y="52"/>
                  <a:pt x="239" y="26"/>
                  <a:pt x="28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sm" len="sm"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99" name="Text Box 114"/>
          <p:cNvSpPr txBox="1">
            <a:spLocks noChangeArrowheads="1"/>
          </p:cNvSpPr>
          <p:nvPr/>
        </p:nvSpPr>
        <p:spPr bwMode="auto">
          <a:xfrm>
            <a:off x="8418513" y="2627314"/>
            <a:ext cx="298451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b</a:t>
            </a:r>
          </a:p>
        </p:txBody>
      </p:sp>
      <p:sp>
        <p:nvSpPr>
          <p:cNvPr id="20500" name="Oval 116"/>
          <p:cNvSpPr>
            <a:spLocks noChangeArrowheads="1"/>
          </p:cNvSpPr>
          <p:nvPr/>
        </p:nvSpPr>
        <p:spPr bwMode="auto">
          <a:xfrm>
            <a:off x="8135939" y="2598739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501" name="Oval 115"/>
          <p:cNvSpPr>
            <a:spLocks noChangeArrowheads="1"/>
          </p:cNvSpPr>
          <p:nvPr/>
        </p:nvSpPr>
        <p:spPr bwMode="auto">
          <a:xfrm>
            <a:off x="8077201" y="4044951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502" name="Text Box 123"/>
          <p:cNvSpPr txBox="1">
            <a:spLocks noChangeArrowheads="1"/>
          </p:cNvSpPr>
          <p:nvPr/>
        </p:nvSpPr>
        <p:spPr bwMode="auto">
          <a:xfrm>
            <a:off x="2971800" y="1676401"/>
            <a:ext cx="22860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dirty="0">
                <a:latin typeface="Calibri"/>
                <a:cs typeface="Calibri"/>
              </a:rPr>
              <a:t>Uniform-Cost</a:t>
            </a:r>
          </a:p>
        </p:txBody>
      </p:sp>
      <p:sp>
        <p:nvSpPr>
          <p:cNvPr id="20503" name="Text Box 124"/>
          <p:cNvSpPr txBox="1">
            <a:spLocks noChangeArrowheads="1"/>
          </p:cNvSpPr>
          <p:nvPr/>
        </p:nvSpPr>
        <p:spPr bwMode="auto">
          <a:xfrm>
            <a:off x="8001000" y="1676401"/>
            <a:ext cx="6096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dirty="0">
                <a:latin typeface="Calibri"/>
                <a:cs typeface="Calibri"/>
              </a:rPr>
              <a:t>A*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Oval 14"/>
          <p:cNvSpPr>
            <a:spLocks noChangeArrowheads="1"/>
          </p:cNvSpPr>
          <p:nvPr/>
        </p:nvSpPr>
        <p:spPr bwMode="auto">
          <a:xfrm>
            <a:off x="9005887" y="5029202"/>
            <a:ext cx="1284288" cy="627063"/>
          </a:xfrm>
          <a:prstGeom prst="ellipse">
            <a:avLst/>
          </a:pr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 sz="2400">
              <a:latin typeface="Calibri"/>
              <a:cs typeface="Calibri"/>
            </a:endParaRPr>
          </a:p>
        </p:txBody>
      </p:sp>
      <p:sp>
        <p:nvSpPr>
          <p:cNvPr id="21507" name="Oval 8"/>
          <p:cNvSpPr>
            <a:spLocks noChangeArrowheads="1"/>
          </p:cNvSpPr>
          <p:nvPr/>
        </p:nvSpPr>
        <p:spPr bwMode="auto">
          <a:xfrm>
            <a:off x="8396287" y="1828800"/>
            <a:ext cx="1912939" cy="1771651"/>
          </a:xfrm>
          <a:prstGeom prst="ellipse">
            <a:avLst/>
          </a:pr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 sz="2400">
              <a:latin typeface="Calibri"/>
              <a:cs typeface="Calibri"/>
            </a:endParaRPr>
          </a:p>
        </p:txBody>
      </p:sp>
      <p:sp>
        <p:nvSpPr>
          <p:cNvPr id="2150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UCS </a:t>
            </a:r>
            <a:r>
              <a:rPr lang="en-US" dirty="0" err="1">
                <a:latin typeface="Calibri"/>
                <a:cs typeface="Calibri"/>
              </a:rPr>
              <a:t>vs</a:t>
            </a:r>
            <a:r>
              <a:rPr lang="en-US" dirty="0">
                <a:latin typeface="Calibri"/>
                <a:cs typeface="Calibri"/>
              </a:rPr>
              <a:t> A* Contours</a:t>
            </a:r>
          </a:p>
        </p:txBody>
      </p:sp>
      <p:sp>
        <p:nvSpPr>
          <p:cNvPr id="21509" name="Rectangle 3"/>
          <p:cNvSpPr>
            <a:spLocks noGrp="1" noChangeArrowheads="1"/>
          </p:cNvSpPr>
          <p:nvPr>
            <p:ph idx="1"/>
          </p:nvPr>
        </p:nvSpPr>
        <p:spPr>
          <a:xfrm>
            <a:off x="762000" y="1646237"/>
            <a:ext cx="6705600" cy="4525963"/>
          </a:xfrm>
        </p:spPr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Uniform-cost expands equally in all “directions”</a:t>
            </a:r>
          </a:p>
          <a:p>
            <a:pPr lvl="1"/>
            <a:endParaRPr lang="en-US" dirty="0">
              <a:latin typeface="Calibri"/>
              <a:cs typeface="Calibri"/>
            </a:endParaRPr>
          </a:p>
          <a:p>
            <a:pPr lvl="1"/>
            <a:endParaRPr lang="en-US" dirty="0">
              <a:latin typeface="Calibri"/>
              <a:cs typeface="Calibri"/>
            </a:endParaRPr>
          </a:p>
          <a:p>
            <a:pPr lvl="1"/>
            <a:endParaRPr lang="en-US" dirty="0">
              <a:latin typeface="Calibri"/>
              <a:cs typeface="Calibri"/>
            </a:endParaRPr>
          </a:p>
          <a:p>
            <a:pPr eaLnBrk="1" hangingPunct="1"/>
            <a:r>
              <a:rPr lang="en-US" dirty="0">
                <a:latin typeface="Calibri"/>
                <a:cs typeface="Calibri"/>
              </a:rPr>
              <a:t>A* expands mainly toward the goal, but does hedge its bets to ensure optimality</a:t>
            </a:r>
          </a:p>
        </p:txBody>
      </p:sp>
      <p:sp>
        <p:nvSpPr>
          <p:cNvPr id="21510" name="Oval 4"/>
          <p:cNvSpPr>
            <a:spLocks noChangeArrowheads="1"/>
          </p:cNvSpPr>
          <p:nvPr/>
        </p:nvSpPr>
        <p:spPr bwMode="auto">
          <a:xfrm>
            <a:off x="9299575" y="2605089"/>
            <a:ext cx="163512" cy="153987"/>
          </a:xfrm>
          <a:prstGeom prst="ellipse">
            <a:avLst/>
          </a:prstGeom>
          <a:solidFill>
            <a:srgbClr val="008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 sz="2400">
              <a:latin typeface="Calibri"/>
              <a:cs typeface="Calibri"/>
            </a:endParaRPr>
          </a:p>
        </p:txBody>
      </p:sp>
      <p:sp>
        <p:nvSpPr>
          <p:cNvPr id="21511" name="Text Box 5"/>
          <p:cNvSpPr txBox="1">
            <a:spLocks noChangeArrowheads="1"/>
          </p:cNvSpPr>
          <p:nvPr/>
        </p:nvSpPr>
        <p:spPr bwMode="auto">
          <a:xfrm>
            <a:off x="8534400" y="2720977"/>
            <a:ext cx="914400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>
                <a:latin typeface="Calibri"/>
                <a:cs typeface="Calibri"/>
              </a:rPr>
              <a:t>Start</a:t>
            </a:r>
          </a:p>
        </p:txBody>
      </p:sp>
      <p:sp>
        <p:nvSpPr>
          <p:cNvPr id="21512" name="Oval 6"/>
          <p:cNvSpPr>
            <a:spLocks noChangeArrowheads="1"/>
          </p:cNvSpPr>
          <p:nvPr/>
        </p:nvSpPr>
        <p:spPr bwMode="auto">
          <a:xfrm>
            <a:off x="10226675" y="2627313"/>
            <a:ext cx="163512" cy="153987"/>
          </a:xfrm>
          <a:prstGeom prst="ellipse">
            <a:avLst/>
          </a:prstGeom>
          <a:solidFill>
            <a:srgbClr val="FF33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 sz="2400">
              <a:latin typeface="Calibri"/>
              <a:cs typeface="Calibri"/>
            </a:endParaRPr>
          </a:p>
        </p:txBody>
      </p:sp>
      <p:sp>
        <p:nvSpPr>
          <p:cNvPr id="21513" name="Text Box 7"/>
          <p:cNvSpPr txBox="1">
            <a:spLocks noChangeArrowheads="1"/>
          </p:cNvSpPr>
          <p:nvPr/>
        </p:nvSpPr>
        <p:spPr bwMode="auto">
          <a:xfrm>
            <a:off x="10287000" y="2744789"/>
            <a:ext cx="914400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>
                <a:latin typeface="Calibri"/>
                <a:cs typeface="Calibri"/>
              </a:rPr>
              <a:t>Goal</a:t>
            </a:r>
          </a:p>
        </p:txBody>
      </p:sp>
      <p:sp>
        <p:nvSpPr>
          <p:cNvPr id="21514" name="Oval 9"/>
          <p:cNvSpPr>
            <a:spLocks noChangeArrowheads="1"/>
          </p:cNvSpPr>
          <p:nvPr/>
        </p:nvSpPr>
        <p:spPr bwMode="auto">
          <a:xfrm>
            <a:off x="8931276" y="2263775"/>
            <a:ext cx="869951" cy="869951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 sz="2400">
              <a:latin typeface="Calibri"/>
              <a:cs typeface="Calibri"/>
            </a:endParaRPr>
          </a:p>
        </p:txBody>
      </p:sp>
      <p:sp>
        <p:nvSpPr>
          <p:cNvPr id="21515" name="Oval 10"/>
          <p:cNvSpPr>
            <a:spLocks noChangeArrowheads="1"/>
          </p:cNvSpPr>
          <p:nvPr/>
        </p:nvSpPr>
        <p:spPr bwMode="auto">
          <a:xfrm>
            <a:off x="9234488" y="5270501"/>
            <a:ext cx="163513" cy="153988"/>
          </a:xfrm>
          <a:prstGeom prst="ellipse">
            <a:avLst/>
          </a:prstGeom>
          <a:solidFill>
            <a:srgbClr val="008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 sz="2400">
              <a:latin typeface="Calibri"/>
              <a:cs typeface="Calibri"/>
            </a:endParaRPr>
          </a:p>
        </p:txBody>
      </p:sp>
      <p:sp>
        <p:nvSpPr>
          <p:cNvPr id="21516" name="Text Box 11"/>
          <p:cNvSpPr txBox="1">
            <a:spLocks noChangeArrowheads="1"/>
          </p:cNvSpPr>
          <p:nvPr/>
        </p:nvSpPr>
        <p:spPr bwMode="auto">
          <a:xfrm>
            <a:off x="8382000" y="5410200"/>
            <a:ext cx="914400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>
                <a:latin typeface="Calibri"/>
                <a:cs typeface="Calibri"/>
              </a:rPr>
              <a:t>Start</a:t>
            </a:r>
          </a:p>
        </p:txBody>
      </p:sp>
      <p:sp>
        <p:nvSpPr>
          <p:cNvPr id="21517" name="Oval 12"/>
          <p:cNvSpPr>
            <a:spLocks noChangeArrowheads="1"/>
          </p:cNvSpPr>
          <p:nvPr/>
        </p:nvSpPr>
        <p:spPr bwMode="auto">
          <a:xfrm>
            <a:off x="10213975" y="5257801"/>
            <a:ext cx="163512" cy="153988"/>
          </a:xfrm>
          <a:prstGeom prst="ellipse">
            <a:avLst/>
          </a:prstGeom>
          <a:solidFill>
            <a:srgbClr val="FF33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 sz="2400">
              <a:latin typeface="Calibri"/>
              <a:cs typeface="Calibri"/>
            </a:endParaRPr>
          </a:p>
        </p:txBody>
      </p:sp>
      <p:sp>
        <p:nvSpPr>
          <p:cNvPr id="21518" name="Text Box 13"/>
          <p:cNvSpPr txBox="1">
            <a:spLocks noChangeArrowheads="1"/>
          </p:cNvSpPr>
          <p:nvPr/>
        </p:nvSpPr>
        <p:spPr bwMode="auto">
          <a:xfrm>
            <a:off x="10221912" y="5405737"/>
            <a:ext cx="914400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>
                <a:latin typeface="Calibri"/>
                <a:cs typeface="Calibri"/>
              </a:rPr>
              <a:t>Goal</a:t>
            </a:r>
          </a:p>
        </p:txBody>
      </p:sp>
      <p:sp>
        <p:nvSpPr>
          <p:cNvPr id="21519" name="Oval 15"/>
          <p:cNvSpPr>
            <a:spLocks noChangeArrowheads="1"/>
          </p:cNvSpPr>
          <p:nvPr/>
        </p:nvSpPr>
        <p:spPr bwMode="auto">
          <a:xfrm>
            <a:off x="9126537" y="5105400"/>
            <a:ext cx="869951" cy="4572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 sz="2400">
              <a:latin typeface="Calibri"/>
              <a:cs typeface="Calibri"/>
            </a:endParaRPr>
          </a:p>
        </p:txBody>
      </p:sp>
      <p:sp>
        <p:nvSpPr>
          <p:cNvPr id="21520" name="TextBox 18"/>
          <p:cNvSpPr txBox="1">
            <a:spLocks noChangeArrowheads="1"/>
          </p:cNvSpPr>
          <p:nvPr/>
        </p:nvSpPr>
        <p:spPr bwMode="auto">
          <a:xfrm>
            <a:off x="6705600" y="6172200"/>
            <a:ext cx="5486400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  <a:latin typeface="Calibri"/>
                <a:cs typeface="Calibri"/>
              </a:rPr>
              <a:t>[Demo: contours UCS / greedy / A* empty (L3D1)]</a:t>
            </a:r>
          </a:p>
          <a:p>
            <a:r>
              <a:rPr lang="en-US" sz="2000" dirty="0">
                <a:solidFill>
                  <a:srgbClr val="C00000"/>
                </a:solidFill>
                <a:latin typeface="Calibri"/>
                <a:cs typeface="Calibri"/>
              </a:rPr>
              <a:t>[Demo: contours A* </a:t>
            </a:r>
            <a:r>
              <a:rPr lang="en-US" sz="2000" dirty="0" err="1">
                <a:solidFill>
                  <a:srgbClr val="C00000"/>
                </a:solidFill>
                <a:latin typeface="Calibri"/>
                <a:cs typeface="Calibri"/>
              </a:rPr>
              <a:t>pacman</a:t>
            </a:r>
            <a:r>
              <a:rPr lang="en-US" sz="2000" dirty="0">
                <a:solidFill>
                  <a:srgbClr val="C00000"/>
                </a:solidFill>
                <a:latin typeface="Calibri"/>
                <a:cs typeface="Calibri"/>
              </a:rPr>
              <a:t> small maze (L3D5)]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Contours (Empty) -- UCS</a:t>
            </a:r>
          </a:p>
        </p:txBody>
      </p:sp>
      <p:pic>
        <p:nvPicPr>
          <p:cNvPr id="3" name="Empty-UCS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60186" y="1143001"/>
            <a:ext cx="6271629" cy="5257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822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Contours (Empty) -- Greedy</a:t>
            </a:r>
          </a:p>
        </p:txBody>
      </p:sp>
      <p:pic>
        <p:nvPicPr>
          <p:cNvPr id="3" name="Empty-greedy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60185" y="1143000"/>
            <a:ext cx="6271631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982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Contours (Empty) – A*</a:t>
            </a:r>
          </a:p>
        </p:txBody>
      </p:sp>
      <p:pic>
        <p:nvPicPr>
          <p:cNvPr id="3" name="Empty-astar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60186" y="1143001"/>
            <a:ext cx="6271628" cy="5257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982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Contours (</a:t>
            </a:r>
            <a:r>
              <a:rPr lang="en-US" dirty="0" err="1"/>
              <a:t>Pacman</a:t>
            </a:r>
            <a:r>
              <a:rPr lang="en-US" dirty="0"/>
              <a:t> Small Maze) – A*</a:t>
            </a:r>
          </a:p>
        </p:txBody>
      </p:sp>
      <p:pic>
        <p:nvPicPr>
          <p:cNvPr id="3" name="ContoursPacmanSmallMaze-astar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09700" y="1143000"/>
            <a:ext cx="9372600" cy="5278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982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43000"/>
          </a:xfrm>
        </p:spPr>
        <p:txBody>
          <a:bodyPr/>
          <a:lstStyle/>
          <a:p>
            <a:r>
              <a:rPr lang="en-US" dirty="0"/>
              <a:t>Comparison</a:t>
            </a:r>
          </a:p>
        </p:txBody>
      </p:sp>
      <p:pic>
        <p:nvPicPr>
          <p:cNvPr id="4" name="Picture 3" descr="greedy_pacma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372380"/>
            <a:ext cx="3657600" cy="20502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Content Placeholder 7" descr="uniform_pacman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2372380"/>
            <a:ext cx="3621881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Content Placeholder 3" descr="astar_pacman.jpg"/>
          <p:cNvPicPr>
            <a:picLocks noGrp="1"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0695" y="2372380"/>
            <a:ext cx="3516505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143000" y="5039380"/>
            <a:ext cx="12490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alibri"/>
                <a:cs typeface="Calibri"/>
              </a:rPr>
              <a:t>Greedy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105400" y="5039380"/>
            <a:ext cx="21210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alibri"/>
                <a:cs typeface="Calibri"/>
              </a:rPr>
              <a:t>Uniform Cost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753600" y="5039380"/>
            <a:ext cx="5712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alibri"/>
                <a:cs typeface="Calibri"/>
              </a:rPr>
              <a:t>A*</a:t>
            </a:r>
          </a:p>
        </p:txBody>
      </p:sp>
    </p:spTree>
    <p:extLst>
      <p:ext uri="{BB962C8B-B14F-4D97-AF65-F5344CB8AC3E}">
        <p14:creationId xmlns:p14="http://schemas.microsoft.com/office/powerpoint/2010/main" val="238748562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A* Applications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52800" y="1524000"/>
            <a:ext cx="5638800" cy="42755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798475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5"/>
          <p:cNvSpPr>
            <a:spLocks noGrp="1" noChangeArrowheads="1"/>
          </p:cNvSpPr>
          <p:nvPr>
            <p:ph type="ctrTitle"/>
          </p:nvPr>
        </p:nvSpPr>
        <p:spPr>
          <a:xfrm>
            <a:off x="0" y="279403"/>
            <a:ext cx="12192000" cy="1470025"/>
          </a:xfrm>
        </p:spPr>
        <p:txBody>
          <a:bodyPr/>
          <a:lstStyle/>
          <a:p>
            <a:pPr eaLnBrk="1" hangingPunct="1"/>
            <a:r>
              <a:rPr lang="en-US" dirty="0"/>
              <a:t>CS 188: Artificial Intelligence</a:t>
            </a:r>
            <a:br>
              <a:rPr lang="en-US" dirty="0"/>
            </a:br>
            <a:endParaRPr lang="en-US" sz="3600" dirty="0"/>
          </a:p>
        </p:txBody>
      </p:sp>
      <p:sp>
        <p:nvSpPr>
          <p:cNvPr id="5123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0" y="1295400"/>
            <a:ext cx="12192000" cy="1524000"/>
          </a:xfrm>
        </p:spPr>
        <p:txBody>
          <a:bodyPr/>
          <a:lstStyle/>
          <a:p>
            <a:pPr eaLnBrk="1" hangingPunct="1"/>
            <a:r>
              <a:rPr lang="en-US" sz="4300" dirty="0"/>
              <a:t>Informed Search</a:t>
            </a:r>
          </a:p>
        </p:txBody>
      </p:sp>
      <p:sp>
        <p:nvSpPr>
          <p:cNvPr id="5124" name="Text Box 7"/>
          <p:cNvSpPr txBox="1">
            <a:spLocks noChangeArrowheads="1"/>
          </p:cNvSpPr>
          <p:nvPr/>
        </p:nvSpPr>
        <p:spPr bwMode="auto">
          <a:xfrm>
            <a:off x="1524000" y="6248403"/>
            <a:ext cx="58674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endParaRPr 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84704" y="1974760"/>
            <a:ext cx="7010399" cy="3511382"/>
          </a:xfrm>
          <a:prstGeom prst="rect">
            <a:avLst/>
          </a:prstGeom>
          <a:noFill/>
        </p:spPr>
      </p:pic>
      <p:sp>
        <p:nvSpPr>
          <p:cNvPr id="7" name="Text Box 8"/>
          <p:cNvSpPr txBox="1">
            <a:spLocks noChangeArrowheads="1"/>
          </p:cNvSpPr>
          <p:nvPr/>
        </p:nvSpPr>
        <p:spPr bwMode="auto">
          <a:xfrm>
            <a:off x="0" y="5486400"/>
            <a:ext cx="12192000" cy="13157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8579" tIns="34289" rIns="68579" bIns="3428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dirty="0">
                <a:latin typeface="Calibri"/>
                <a:cs typeface="Calibri"/>
              </a:rPr>
              <a:t>Instructors: Dan Klein and Pieter Abbeel</a:t>
            </a:r>
          </a:p>
          <a:p>
            <a:pPr algn="ctr">
              <a:spcBef>
                <a:spcPct val="50000"/>
              </a:spcBef>
            </a:pPr>
            <a:r>
              <a:rPr lang="en-US" sz="2400" dirty="0">
                <a:latin typeface="Calibri"/>
                <a:cs typeface="Calibri"/>
              </a:rPr>
              <a:t>University of California, Berkeley</a:t>
            </a:r>
          </a:p>
          <a:p>
            <a:pPr algn="ctr">
              <a:spcBef>
                <a:spcPct val="50000"/>
              </a:spcBef>
            </a:pPr>
            <a:r>
              <a:rPr lang="en-US" sz="1400" dirty="0">
                <a:latin typeface="Calibri"/>
                <a:cs typeface="Calibri"/>
              </a:rPr>
              <a:t>[These slides were created by Dan Klein and Pieter Abbeel for CS188 Intro to AI at UC Berkeley.  All CS188 materials are available at http://</a:t>
            </a:r>
            <a:r>
              <a:rPr lang="en-US" sz="1400" dirty="0" err="1">
                <a:latin typeface="Calibri"/>
                <a:cs typeface="Calibri"/>
              </a:rPr>
              <a:t>ai.berkeley.edu</a:t>
            </a:r>
            <a:r>
              <a:rPr lang="en-US" sz="1400" dirty="0">
                <a:latin typeface="Calibri"/>
                <a:cs typeface="Calibri"/>
              </a:rPr>
              <a:t>.]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A* Applications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/>
              <a:t>Video games</a:t>
            </a:r>
          </a:p>
          <a:p>
            <a:pPr eaLnBrk="1" hangingPunct="1"/>
            <a:r>
              <a:rPr lang="en-US" dirty="0" err="1"/>
              <a:t>Pathing</a:t>
            </a:r>
            <a:r>
              <a:rPr lang="en-US" dirty="0"/>
              <a:t> / routing problems</a:t>
            </a:r>
          </a:p>
          <a:p>
            <a:pPr eaLnBrk="1" hangingPunct="1"/>
            <a:r>
              <a:rPr lang="en-US" dirty="0"/>
              <a:t>Resource planning problems</a:t>
            </a:r>
          </a:p>
          <a:p>
            <a:pPr eaLnBrk="1" hangingPunct="1"/>
            <a:r>
              <a:rPr lang="en-US" dirty="0"/>
              <a:t>Robot motion planning</a:t>
            </a:r>
          </a:p>
          <a:p>
            <a:pPr eaLnBrk="1" hangingPunct="1"/>
            <a:r>
              <a:rPr lang="en-US" dirty="0"/>
              <a:t>Language analysis</a:t>
            </a:r>
          </a:p>
          <a:p>
            <a:pPr eaLnBrk="1" hangingPunct="1"/>
            <a:r>
              <a:rPr lang="en-US" dirty="0"/>
              <a:t>Machine translation</a:t>
            </a:r>
          </a:p>
          <a:p>
            <a:pPr eaLnBrk="1" hangingPunct="1"/>
            <a:r>
              <a:rPr lang="en-US" dirty="0"/>
              <a:t>Speech recognition</a:t>
            </a:r>
          </a:p>
          <a:p>
            <a:pPr eaLnBrk="1" hangingPunct="1"/>
            <a:r>
              <a:rPr lang="en-US" dirty="0"/>
              <a:t>…</a:t>
            </a:r>
          </a:p>
        </p:txBody>
      </p:sp>
      <p:sp>
        <p:nvSpPr>
          <p:cNvPr id="28676" name="TextBox 5"/>
          <p:cNvSpPr txBox="1">
            <a:spLocks noChangeArrowheads="1"/>
          </p:cNvSpPr>
          <p:nvPr/>
        </p:nvSpPr>
        <p:spPr bwMode="auto">
          <a:xfrm>
            <a:off x="6477000" y="6150116"/>
            <a:ext cx="5715000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  <a:latin typeface="Calibri" pitchFamily="34" charset="0"/>
              </a:rPr>
              <a:t>[Demo: UCS / A* </a:t>
            </a:r>
            <a:r>
              <a:rPr lang="en-US" sz="2000" dirty="0" err="1">
                <a:solidFill>
                  <a:srgbClr val="C00000"/>
                </a:solidFill>
                <a:latin typeface="Calibri" pitchFamily="34" charset="0"/>
              </a:rPr>
              <a:t>pacman</a:t>
            </a:r>
            <a:r>
              <a:rPr lang="en-US" sz="2000" dirty="0">
                <a:solidFill>
                  <a:srgbClr val="C00000"/>
                </a:solidFill>
                <a:latin typeface="Calibri" pitchFamily="34" charset="0"/>
              </a:rPr>
              <a:t> tiny maze (L3D6,L3D7)]</a:t>
            </a:r>
          </a:p>
          <a:p>
            <a:r>
              <a:rPr lang="en-US" sz="2000" dirty="0">
                <a:solidFill>
                  <a:srgbClr val="C00000"/>
                </a:solidFill>
                <a:latin typeface="Calibri" pitchFamily="34" charset="0"/>
              </a:rPr>
              <a:t>[Demo: guess algorithm Empty Shallow/Deep (L3D8)]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19800" y="1524000"/>
            <a:ext cx="5638800" cy="42755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</a:t>
            </a:r>
            <a:r>
              <a:rPr lang="en-US" dirty="0" err="1"/>
              <a:t>Pacman</a:t>
            </a:r>
            <a:r>
              <a:rPr lang="en-US" dirty="0"/>
              <a:t> (Tiny Maze) – UCS / A*</a:t>
            </a:r>
          </a:p>
        </p:txBody>
      </p:sp>
      <p:pic>
        <p:nvPicPr>
          <p:cNvPr id="4" name="Lecture3-demo6-tiny-ucs-astar-pacman-v2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03960" y="1143000"/>
            <a:ext cx="978408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407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600" dirty="0"/>
              <a:t>Video of Demo Empty Water Shallow/Deep – Guess Algorithm</a:t>
            </a:r>
          </a:p>
        </p:txBody>
      </p:sp>
      <p:pic>
        <p:nvPicPr>
          <p:cNvPr id="2" name="Lecture3-demo7-search-demo-costs-v2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015" y="1143000"/>
            <a:ext cx="9919970" cy="55626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Heuristics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76600" y="1600200"/>
            <a:ext cx="5714999" cy="458538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Creating Admissible Heuristics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z="2800" dirty="0"/>
              <a:t>Most of the work in solving hard search problems optimally is in coming up with admissible heuristics</a:t>
            </a:r>
          </a:p>
          <a:p>
            <a:pPr lvl="3"/>
            <a:endParaRPr lang="en-US" sz="1600" dirty="0"/>
          </a:p>
          <a:p>
            <a:pPr eaLnBrk="1" hangingPunct="1"/>
            <a:r>
              <a:rPr lang="en-US" sz="2800" dirty="0"/>
              <a:t>Often, admissible heuristics are solutions to </a:t>
            </a:r>
            <a:r>
              <a:rPr lang="en-US" sz="2800" i="1" dirty="0"/>
              <a:t>relaxed problems, </a:t>
            </a:r>
            <a:r>
              <a:rPr lang="en-US" sz="2800" dirty="0"/>
              <a:t>where new actions are available</a:t>
            </a:r>
            <a:endParaRPr lang="en-US" sz="2800" i="1" dirty="0"/>
          </a:p>
          <a:p>
            <a:pPr lvl="2"/>
            <a:endParaRPr lang="en-US" sz="2000" i="1" dirty="0"/>
          </a:p>
          <a:p>
            <a:pPr eaLnBrk="1" hangingPunct="1"/>
            <a:endParaRPr lang="en-US" sz="2800" dirty="0"/>
          </a:p>
          <a:p>
            <a:pPr eaLnBrk="1" hangingPunct="1"/>
            <a:endParaRPr lang="en-US" sz="2800" dirty="0"/>
          </a:p>
          <a:p>
            <a:pPr eaLnBrk="1" hangingPunct="1"/>
            <a:endParaRPr lang="en-US" sz="2800" dirty="0"/>
          </a:p>
          <a:p>
            <a:pPr eaLnBrk="1" hangingPunct="1"/>
            <a:endParaRPr lang="en-US" sz="2800" dirty="0"/>
          </a:p>
          <a:p>
            <a:pPr eaLnBrk="1" hangingPunct="1"/>
            <a:r>
              <a:rPr lang="en-US" sz="2800" dirty="0"/>
              <a:t>Inadmissible heuristics are often useful too</a:t>
            </a:r>
          </a:p>
        </p:txBody>
      </p:sp>
      <p:grpSp>
        <p:nvGrpSpPr>
          <p:cNvPr id="2" name="Group 9"/>
          <p:cNvGrpSpPr>
            <a:grpSpLocks/>
          </p:cNvGrpSpPr>
          <p:nvPr/>
        </p:nvGrpSpPr>
        <p:grpSpPr bwMode="auto">
          <a:xfrm>
            <a:off x="6553200" y="3919078"/>
            <a:ext cx="3657600" cy="1643522"/>
            <a:chOff x="5067016" y="4038600"/>
            <a:chExt cx="2663541" cy="1197700"/>
          </a:xfrm>
        </p:grpSpPr>
        <p:pic>
          <p:nvPicPr>
            <p:cNvPr id="22536" name="Picture 2" descr="Z:\Shared with PC\smallMaze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067016" y="4038600"/>
              <a:ext cx="2663541" cy="1197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12" name="Straight Arrow Connector 11"/>
            <p:cNvCxnSpPr/>
            <p:nvPr/>
          </p:nvCxnSpPr>
          <p:spPr bwMode="auto">
            <a:xfrm rot="10800000" flipV="1">
              <a:off x="5236861" y="4473838"/>
              <a:ext cx="1125417" cy="19062"/>
            </a:xfrm>
            <a:prstGeom prst="straightConnector1">
              <a:avLst/>
            </a:prstGeom>
            <a:ln w="5715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2538" name="TextBox 17"/>
            <p:cNvSpPr txBox="1">
              <a:spLocks noChangeArrowheads="1"/>
            </p:cNvSpPr>
            <p:nvPr/>
          </p:nvSpPr>
          <p:spPr bwMode="auto">
            <a:xfrm>
              <a:off x="5388658" y="4569096"/>
              <a:ext cx="399537" cy="3812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800" b="1" dirty="0">
                  <a:solidFill>
                    <a:srgbClr val="C00000"/>
                  </a:solidFill>
                  <a:latin typeface="Calibri"/>
                  <a:cs typeface="Calibri"/>
                </a:rPr>
                <a:t>15</a:t>
              </a:r>
            </a:p>
          </p:txBody>
        </p:sp>
        <p:cxnSp>
          <p:nvCxnSpPr>
            <p:cNvPr id="14" name="Straight Arrow Connector 13"/>
            <p:cNvCxnSpPr/>
            <p:nvPr/>
          </p:nvCxnSpPr>
          <p:spPr bwMode="auto">
            <a:xfrm rot="5400000">
              <a:off x="4931082" y="4797091"/>
              <a:ext cx="609969" cy="1588"/>
            </a:xfrm>
            <a:prstGeom prst="straightConnector1">
              <a:avLst/>
            </a:prstGeom>
            <a:ln w="57150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2438400" y="3886200"/>
            <a:ext cx="2819399" cy="1786100"/>
            <a:chOff x="2743201" y="4111625"/>
            <a:chExt cx="2170113" cy="1374775"/>
          </a:xfrm>
        </p:grpSpPr>
        <p:pic>
          <p:nvPicPr>
            <p:cNvPr id="15" name="Picture 4"/>
            <p:cNvPicPr>
              <a:picLocks noChangeAspect="1" noChangeArrowheads="1"/>
            </p:cNvPicPr>
            <p:nvPr/>
          </p:nvPicPr>
          <p:blipFill>
            <a:blip r:embed="rId3" cstate="print"/>
            <a:srcRect r="22440"/>
            <a:stretch>
              <a:fillRect/>
            </a:stretch>
          </p:blipFill>
          <p:spPr bwMode="auto">
            <a:xfrm>
              <a:off x="2743201" y="4111625"/>
              <a:ext cx="2170113" cy="1374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17" name="Straight Connector 16"/>
            <p:cNvCxnSpPr/>
            <p:nvPr/>
          </p:nvCxnSpPr>
          <p:spPr>
            <a:xfrm>
              <a:off x="2895600" y="4492623"/>
              <a:ext cx="1295400" cy="68580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>
            <a:spLocks noChangeArrowheads="1"/>
          </p:cNvSpPr>
          <p:nvPr/>
        </p:nvSpPr>
        <p:spPr bwMode="auto">
          <a:xfrm>
            <a:off x="1752600" y="4191000"/>
            <a:ext cx="990600" cy="523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latin typeface="Calibri"/>
                <a:cs typeface="Calibri"/>
              </a:rPr>
              <a:t>366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Example: 8 Puzzle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4495800"/>
            <a:ext cx="6781800" cy="1630363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dirty="0"/>
              <a:t>What are the states?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How many states?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What are the actions?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How many successors from the start state?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What should the costs be?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3424733" y="838200"/>
            <a:ext cx="5338267" cy="4584642"/>
            <a:chOff x="6387246" y="1371600"/>
            <a:chExt cx="6033354" cy="5181600"/>
          </a:xfrm>
        </p:grpSpPr>
        <p:pic>
          <p:nvPicPr>
            <p:cNvPr id="19458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387246" y="1371600"/>
              <a:ext cx="5789731" cy="4838698"/>
            </a:xfrm>
            <a:prstGeom prst="rect">
              <a:avLst/>
            </a:prstGeom>
            <a:noFill/>
          </p:spPr>
        </p:pic>
        <p:sp>
          <p:nvSpPr>
            <p:cNvPr id="6" name="Rectangle 5"/>
            <p:cNvSpPr/>
            <p:nvPr/>
          </p:nvSpPr>
          <p:spPr>
            <a:xfrm>
              <a:off x="10515600" y="4724400"/>
              <a:ext cx="1905000" cy="1828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4618" y="1220185"/>
            <a:ext cx="2969363" cy="2543429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1219200" y="3733800"/>
            <a:ext cx="198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Start State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525000" y="3733800"/>
            <a:ext cx="198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Goal State</a:t>
            </a:r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688745" y="1219462"/>
            <a:ext cx="3044108" cy="2544875"/>
          </a:xfrm>
          <a:prstGeom prst="rect">
            <a:avLst/>
          </a:prstGeom>
          <a:noFill/>
        </p:spPr>
      </p:pic>
      <p:sp>
        <p:nvSpPr>
          <p:cNvPr id="12" name="TextBox 11"/>
          <p:cNvSpPr txBox="1"/>
          <p:nvPr/>
        </p:nvSpPr>
        <p:spPr>
          <a:xfrm>
            <a:off x="6019800" y="3733800"/>
            <a:ext cx="198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Actions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8 Puzzle I</a:t>
            </a:r>
          </a:p>
        </p:txBody>
      </p:sp>
      <p:sp>
        <p:nvSpPr>
          <p:cNvPr id="819203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1295400"/>
            <a:ext cx="6324600" cy="4525963"/>
          </a:xfrm>
        </p:spPr>
        <p:txBody>
          <a:bodyPr/>
          <a:lstStyle/>
          <a:p>
            <a:pPr eaLnBrk="1" hangingPunct="1"/>
            <a:r>
              <a:rPr lang="en-US" sz="2800" dirty="0"/>
              <a:t>Heuristic: Number of tiles misplaced</a:t>
            </a:r>
          </a:p>
          <a:p>
            <a:pPr eaLnBrk="1" hangingPunct="1"/>
            <a:r>
              <a:rPr lang="en-US" sz="2800" dirty="0"/>
              <a:t>Why is it admissible?</a:t>
            </a:r>
          </a:p>
          <a:p>
            <a:pPr eaLnBrk="1" hangingPunct="1"/>
            <a:r>
              <a:rPr lang="en-US" sz="2800" dirty="0"/>
              <a:t>h(start) =</a:t>
            </a:r>
          </a:p>
          <a:p>
            <a:pPr eaLnBrk="1" hangingPunct="1"/>
            <a:r>
              <a:rPr lang="en-US" sz="2800" dirty="0"/>
              <a:t>This is a </a:t>
            </a:r>
            <a:r>
              <a:rPr lang="en-US" sz="2800" i="1" dirty="0"/>
              <a:t>relaxed-problem</a:t>
            </a:r>
            <a:r>
              <a:rPr lang="en-US" sz="2800" dirty="0"/>
              <a:t> heuristic</a:t>
            </a:r>
          </a:p>
        </p:txBody>
      </p:sp>
      <p:sp>
        <p:nvSpPr>
          <p:cNvPr id="819206" name="Text Box 6"/>
          <p:cNvSpPr txBox="1">
            <a:spLocks noChangeArrowheads="1"/>
          </p:cNvSpPr>
          <p:nvPr/>
        </p:nvSpPr>
        <p:spPr bwMode="auto">
          <a:xfrm>
            <a:off x="2133600" y="2286000"/>
            <a:ext cx="990600" cy="5847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3200" dirty="0">
                <a:solidFill>
                  <a:schemeClr val="accent2"/>
                </a:solidFill>
                <a:latin typeface="Calibri" pitchFamily="34" charset="0"/>
              </a:rPr>
              <a:t>8</a:t>
            </a:r>
          </a:p>
        </p:txBody>
      </p:sp>
      <p:graphicFrame>
        <p:nvGraphicFramePr>
          <p:cNvPr id="819294" name="Group 9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8249155"/>
              </p:ext>
            </p:extLst>
          </p:nvPr>
        </p:nvGraphicFramePr>
        <p:xfrm>
          <a:off x="6400800" y="4112577"/>
          <a:ext cx="5029200" cy="2212023"/>
        </p:xfrm>
        <a:graphic>
          <a:graphicData uri="http://schemas.openxmlformats.org/drawingml/2006/table">
            <a:tbl>
              <a:tblPr/>
              <a:tblGrid>
                <a:gridCol w="990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4453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Average nodes expanded when the optimal path has…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84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…4 steps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…8 steps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…12 steps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UCS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112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6,300</a:t>
                      </a:r>
                      <a:endParaRPr kumimoji="0" lang="en-US" sz="2400" b="0" i="0" u="none" strike="noStrike" cap="none" normalizeH="0" baseline="3000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3.6 x 10</a:t>
                      </a:r>
                      <a:r>
                        <a:rPr kumimoji="0" lang="en-US" sz="2400" b="0" i="0" u="none" strike="noStrike" cap="none" normalizeH="0" baseline="3000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46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TILES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13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39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227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6890" y="3489471"/>
            <a:ext cx="5510086" cy="3138194"/>
          </a:xfrm>
          <a:prstGeom prst="rect">
            <a:avLst/>
          </a:prstGeom>
          <a:noFill/>
        </p:spPr>
      </p:pic>
      <p:grpSp>
        <p:nvGrpSpPr>
          <p:cNvPr id="11" name="Group 10"/>
          <p:cNvGrpSpPr/>
          <p:nvPr/>
        </p:nvGrpSpPr>
        <p:grpSpPr>
          <a:xfrm>
            <a:off x="6324601" y="1219414"/>
            <a:ext cx="5333998" cy="2536188"/>
            <a:chOff x="533401" y="1219446"/>
            <a:chExt cx="6113461" cy="2906804"/>
          </a:xfrm>
        </p:grpSpPr>
        <p:pic>
          <p:nvPicPr>
            <p:cNvPr id="8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33401" y="1219446"/>
              <a:ext cx="6113461" cy="2544905"/>
            </a:xfrm>
            <a:prstGeom prst="rect">
              <a:avLst/>
            </a:prstGeom>
            <a:noFill/>
          </p:spPr>
        </p:pic>
        <p:sp>
          <p:nvSpPr>
            <p:cNvPr id="9" name="TextBox 8"/>
            <p:cNvSpPr txBox="1"/>
            <p:nvPr/>
          </p:nvSpPr>
          <p:spPr>
            <a:xfrm>
              <a:off x="1259591" y="3639596"/>
              <a:ext cx="1981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Calibri" pitchFamily="34" charset="0"/>
                </a:rPr>
                <a:t>Start State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376148" y="3664585"/>
              <a:ext cx="1981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Calibri" pitchFamily="34" charset="0"/>
                </a:rPr>
                <a:t>Goal State</a:t>
              </a: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9067800" y="6553200"/>
            <a:ext cx="312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Calibri" pitchFamily="34" charset="0"/>
              </a:rPr>
              <a:t>Statistics from Andrew Moore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206" grpId="0"/>
      <p:bldP spid="12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8 Puzzle II</a:t>
            </a:r>
          </a:p>
        </p:txBody>
      </p:sp>
      <p:sp>
        <p:nvSpPr>
          <p:cNvPr id="81305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1"/>
            <a:ext cx="5867400" cy="4525963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dirty="0"/>
              <a:t>What if we had an easier 8-puzzle where any tile could slide any direction at any time, ignoring other tiles?</a:t>
            </a:r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Total </a:t>
            </a:r>
            <a:r>
              <a:rPr lang="en-US" sz="2400" i="1" dirty="0"/>
              <a:t>Manhattan </a:t>
            </a:r>
            <a:r>
              <a:rPr lang="en-US" sz="2400" dirty="0"/>
              <a:t>distance</a:t>
            </a:r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Why is it admissible?</a:t>
            </a:r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h(start) =</a:t>
            </a:r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</p:txBody>
      </p:sp>
      <p:sp>
        <p:nvSpPr>
          <p:cNvPr id="813061" name="Text Box 5"/>
          <p:cNvSpPr txBox="1">
            <a:spLocks noChangeArrowheads="1"/>
          </p:cNvSpPr>
          <p:nvPr/>
        </p:nvSpPr>
        <p:spPr bwMode="auto">
          <a:xfrm>
            <a:off x="2133600" y="4648200"/>
            <a:ext cx="4800600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>
                <a:solidFill>
                  <a:schemeClr val="accent2"/>
                </a:solidFill>
                <a:latin typeface="Calibri" pitchFamily="34" charset="0"/>
              </a:rPr>
              <a:t>3 + 1 + 2 + … = 18</a:t>
            </a:r>
          </a:p>
        </p:txBody>
      </p:sp>
      <p:graphicFrame>
        <p:nvGraphicFramePr>
          <p:cNvPr id="813133" name="Group 7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1959521"/>
              </p:ext>
            </p:extLst>
          </p:nvPr>
        </p:nvGraphicFramePr>
        <p:xfrm>
          <a:off x="5791200" y="4267200"/>
          <a:ext cx="5891629" cy="2252471"/>
        </p:xfrm>
        <a:graphic>
          <a:graphicData uri="http://schemas.openxmlformats.org/drawingml/2006/table">
            <a:tbl>
              <a:tblPr/>
              <a:tblGrid>
                <a:gridCol w="18530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4453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Average nodes expanded when the optimal path has…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243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…4 steps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…8 steps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…12 steps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TILES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13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39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227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987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MANHATTAN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12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25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73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10" name="Group 9"/>
          <p:cNvGrpSpPr/>
          <p:nvPr/>
        </p:nvGrpSpPr>
        <p:grpSpPr>
          <a:xfrm>
            <a:off x="6324601" y="1219414"/>
            <a:ext cx="5333998" cy="2536188"/>
            <a:chOff x="533401" y="1219446"/>
            <a:chExt cx="6113461" cy="2906804"/>
          </a:xfrm>
        </p:grpSpPr>
        <p:pic>
          <p:nvPicPr>
            <p:cNvPr id="11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33401" y="1219446"/>
              <a:ext cx="6113461" cy="2544905"/>
            </a:xfrm>
            <a:prstGeom prst="rect">
              <a:avLst/>
            </a:prstGeom>
            <a:noFill/>
          </p:spPr>
        </p:pic>
        <p:sp>
          <p:nvSpPr>
            <p:cNvPr id="12" name="TextBox 11"/>
            <p:cNvSpPr txBox="1"/>
            <p:nvPr/>
          </p:nvSpPr>
          <p:spPr>
            <a:xfrm>
              <a:off x="1259591" y="3639596"/>
              <a:ext cx="1981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Calibri" pitchFamily="34" charset="0"/>
                </a:rPr>
                <a:t>Start State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376148" y="3664585"/>
              <a:ext cx="1981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Calibri" pitchFamily="34" charset="0"/>
                </a:rPr>
                <a:t>Goal State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0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0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0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3061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8 Puzzle III</a:t>
            </a:r>
          </a:p>
        </p:txBody>
      </p:sp>
      <p:sp>
        <p:nvSpPr>
          <p:cNvPr id="817155" name="Rectangle 3"/>
          <p:cNvSpPr>
            <a:spLocks noGrp="1" noChangeArrowheads="1"/>
          </p:cNvSpPr>
          <p:nvPr>
            <p:ph idx="1"/>
          </p:nvPr>
        </p:nvSpPr>
        <p:spPr>
          <a:xfrm>
            <a:off x="406400" y="1397001"/>
            <a:ext cx="11099800" cy="4729164"/>
          </a:xfrm>
        </p:spPr>
        <p:txBody>
          <a:bodyPr/>
          <a:lstStyle/>
          <a:p>
            <a:pPr eaLnBrk="1" hangingPunct="1"/>
            <a:r>
              <a:rPr lang="en-US" sz="2800" dirty="0"/>
              <a:t>How about using the </a:t>
            </a:r>
            <a:r>
              <a:rPr lang="en-US" sz="2800" i="1" dirty="0"/>
              <a:t>actual cost</a:t>
            </a:r>
            <a:r>
              <a:rPr lang="en-US" sz="2800" dirty="0"/>
              <a:t> as a heuristic?</a:t>
            </a:r>
          </a:p>
          <a:p>
            <a:pPr lvl="1" eaLnBrk="1" hangingPunct="1"/>
            <a:r>
              <a:rPr lang="en-US" sz="2400" dirty="0"/>
              <a:t>Would it be admissible?</a:t>
            </a:r>
          </a:p>
          <a:p>
            <a:pPr lvl="1" eaLnBrk="1" hangingPunct="1"/>
            <a:r>
              <a:rPr lang="en-US" sz="2400" dirty="0"/>
              <a:t>Would we save on nodes expanded?</a:t>
            </a:r>
          </a:p>
          <a:p>
            <a:pPr lvl="1" eaLnBrk="1" hangingPunct="1"/>
            <a:r>
              <a:rPr lang="en-US" sz="2400" dirty="0"/>
              <a:t>What’s wrong with it?</a:t>
            </a:r>
          </a:p>
          <a:p>
            <a:pPr eaLnBrk="1" hangingPunct="1"/>
            <a:endParaRPr lang="en-US" sz="2800" dirty="0"/>
          </a:p>
          <a:p>
            <a:pPr eaLnBrk="1" hangingPunct="1"/>
            <a:endParaRPr lang="en-US" sz="2800" dirty="0"/>
          </a:p>
          <a:p>
            <a:pPr eaLnBrk="1" hangingPunct="1"/>
            <a:r>
              <a:rPr lang="en-US" sz="2800" dirty="0"/>
              <a:t>With A*: a trade-off between quality of estimate and work per node</a:t>
            </a:r>
          </a:p>
          <a:p>
            <a:pPr lvl="1"/>
            <a:r>
              <a:rPr lang="en-US" sz="2400" dirty="0"/>
              <a:t>As heuristics get closer to the true cost, you will expand fewer nodes but usually do more work per node to compute the heuristic itself</a:t>
            </a: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61138" y="1880138"/>
            <a:ext cx="5021261" cy="19297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71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71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590800"/>
            <a:ext cx="12192000" cy="1143000"/>
          </a:xfrm>
        </p:spPr>
        <p:txBody>
          <a:bodyPr/>
          <a:lstStyle/>
          <a:p>
            <a:pPr eaLnBrk="1" hangingPunct="1"/>
            <a:r>
              <a:rPr lang="en-US" sz="6000" dirty="0"/>
              <a:t>Semi-Lattice of Heuristics</a:t>
            </a:r>
          </a:p>
        </p:txBody>
      </p:sp>
      <p:sp>
        <p:nvSpPr>
          <p:cNvPr id="3" name="Rectangle 2"/>
          <p:cNvSpPr/>
          <p:nvPr/>
        </p:nvSpPr>
        <p:spPr>
          <a:xfrm>
            <a:off x="0" y="914400"/>
            <a:ext cx="12192000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6989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Today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214436"/>
            <a:ext cx="10642600" cy="4729164"/>
          </a:xfrm>
        </p:spPr>
        <p:txBody>
          <a:bodyPr/>
          <a:lstStyle/>
          <a:p>
            <a:pPr eaLnBrk="1" hangingPunct="1"/>
            <a:endParaRPr lang="en-US" sz="3600" dirty="0"/>
          </a:p>
          <a:p>
            <a:pPr eaLnBrk="1" hangingPunct="1"/>
            <a:r>
              <a:rPr lang="en-US" sz="3600" dirty="0"/>
              <a:t>Informed Search</a:t>
            </a:r>
          </a:p>
          <a:p>
            <a:pPr lvl="1"/>
            <a:r>
              <a:rPr lang="en-US" sz="3200" dirty="0"/>
              <a:t>Heuristics</a:t>
            </a:r>
          </a:p>
          <a:p>
            <a:pPr lvl="1"/>
            <a:r>
              <a:rPr lang="en-US" sz="3200" dirty="0"/>
              <a:t>Greedy Search</a:t>
            </a:r>
          </a:p>
          <a:p>
            <a:pPr lvl="1"/>
            <a:r>
              <a:rPr lang="en-US" sz="3200" dirty="0"/>
              <a:t>A* Search</a:t>
            </a:r>
          </a:p>
          <a:p>
            <a:pPr lvl="2"/>
            <a:endParaRPr lang="en-US" sz="2800" dirty="0"/>
          </a:p>
          <a:p>
            <a:pPr eaLnBrk="1" hangingPunct="1"/>
            <a:r>
              <a:rPr lang="en-US" sz="3600" dirty="0"/>
              <a:t>Graph Search</a:t>
            </a:r>
          </a:p>
          <a:p>
            <a:pPr lvl="2"/>
            <a:endParaRPr lang="en-US" sz="2800" dirty="0"/>
          </a:p>
          <a:p>
            <a:pPr lvl="1" eaLnBrk="1" hangingPunct="1"/>
            <a:endParaRPr lang="en-US" sz="3200" dirty="0"/>
          </a:p>
          <a:p>
            <a:pPr eaLnBrk="1" hangingPunct="1"/>
            <a:endParaRPr lang="en-US" sz="3600" dirty="0"/>
          </a:p>
          <a:p>
            <a:pPr eaLnBrk="1" hangingPunct="1"/>
            <a:endParaRPr lang="en-US" sz="3600" dirty="0"/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90380" y="1297622"/>
            <a:ext cx="5682419" cy="4416827"/>
          </a:xfrm>
          <a:prstGeom prst="rect">
            <a:avLst/>
          </a:prstGeom>
          <a:noFill/>
        </p:spPr>
      </p:pic>
    </p:spTree>
  </p:cSld>
  <p:clrMapOvr>
    <a:masterClrMapping/>
  </p:clrMapOvr>
  <p:transition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Trivial Heuristics, Dominance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idx="1"/>
          </p:nvPr>
        </p:nvSpPr>
        <p:spPr>
          <a:xfrm>
            <a:off x="1219200" y="1524000"/>
            <a:ext cx="5715000" cy="4953000"/>
          </a:xfrm>
        </p:spPr>
        <p:txBody>
          <a:bodyPr/>
          <a:lstStyle/>
          <a:p>
            <a:pPr eaLnBrk="1" hangingPunct="1"/>
            <a:r>
              <a:rPr lang="en-US" sz="2400" dirty="0"/>
              <a:t>Dominance: h</a:t>
            </a:r>
            <a:r>
              <a:rPr lang="en-US" sz="2400" baseline="-25000" dirty="0"/>
              <a:t>a</a:t>
            </a:r>
            <a:r>
              <a:rPr lang="en-US" sz="2400" dirty="0"/>
              <a:t> </a:t>
            </a:r>
            <a:r>
              <a:rPr lang="en-US" sz="2400" dirty="0">
                <a:cs typeface="Arial" charset="0"/>
              </a:rPr>
              <a:t>≥</a:t>
            </a:r>
            <a:r>
              <a:rPr lang="en-US" sz="2400" dirty="0"/>
              <a:t> </a:t>
            </a:r>
            <a:r>
              <a:rPr lang="en-US" sz="2400" dirty="0" err="1"/>
              <a:t>h</a:t>
            </a:r>
            <a:r>
              <a:rPr lang="en-US" sz="2400" baseline="-25000" dirty="0" err="1"/>
              <a:t>c</a:t>
            </a:r>
            <a:r>
              <a:rPr lang="en-US" sz="2400" dirty="0"/>
              <a:t> if</a:t>
            </a:r>
          </a:p>
          <a:p>
            <a:pPr eaLnBrk="1" hangingPunct="1"/>
            <a:endParaRPr lang="en-US" sz="2400" dirty="0"/>
          </a:p>
          <a:p>
            <a:pPr eaLnBrk="1" hangingPunct="1"/>
            <a:endParaRPr lang="en-US" sz="2400" dirty="0"/>
          </a:p>
          <a:p>
            <a:pPr eaLnBrk="1" hangingPunct="1"/>
            <a:r>
              <a:rPr lang="en-US" sz="2400" dirty="0"/>
              <a:t>Heuristics form a semi-lattice:</a:t>
            </a:r>
          </a:p>
          <a:p>
            <a:pPr lvl="1" eaLnBrk="1" hangingPunct="1"/>
            <a:r>
              <a:rPr lang="en-US" sz="2000" dirty="0"/>
              <a:t>Max of admissible heuristics is admissible</a:t>
            </a:r>
          </a:p>
          <a:p>
            <a:pPr lvl="1" eaLnBrk="1" hangingPunct="1"/>
            <a:endParaRPr lang="en-US" sz="2000" dirty="0"/>
          </a:p>
          <a:p>
            <a:pPr lvl="1" eaLnBrk="1" hangingPunct="1"/>
            <a:endParaRPr lang="en-US" sz="2000" dirty="0"/>
          </a:p>
          <a:p>
            <a:pPr lvl="1" eaLnBrk="1" hangingPunct="1"/>
            <a:endParaRPr lang="en-US" sz="2000" dirty="0"/>
          </a:p>
          <a:p>
            <a:pPr eaLnBrk="1" hangingPunct="1"/>
            <a:r>
              <a:rPr lang="en-US" sz="2400" dirty="0"/>
              <a:t>Trivial heuristics</a:t>
            </a:r>
          </a:p>
          <a:p>
            <a:pPr lvl="1" eaLnBrk="1" hangingPunct="1"/>
            <a:r>
              <a:rPr lang="en-US" sz="2000" dirty="0"/>
              <a:t>Bottom of lattice is the zero heuristic (what does this give us?)</a:t>
            </a:r>
          </a:p>
          <a:p>
            <a:pPr lvl="1" eaLnBrk="1" hangingPunct="1"/>
            <a:r>
              <a:rPr lang="en-US" sz="2000" dirty="0"/>
              <a:t>Top of lattice is the exact heuristic</a:t>
            </a:r>
          </a:p>
        </p:txBody>
      </p:sp>
      <p:pic>
        <p:nvPicPr>
          <p:cNvPr id="27652" name="Picture 7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2133601" y="3886200"/>
            <a:ext cx="4379913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57" name="Picture 18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2212975" y="2133601"/>
            <a:ext cx="3098800" cy="352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8" name="Group 17"/>
          <p:cNvGrpSpPr/>
          <p:nvPr/>
        </p:nvGrpSpPr>
        <p:grpSpPr>
          <a:xfrm>
            <a:off x="8229600" y="1716338"/>
            <a:ext cx="2133600" cy="4227262"/>
            <a:chOff x="9344024" y="1905002"/>
            <a:chExt cx="1781176" cy="3529011"/>
          </a:xfrm>
        </p:grpSpPr>
        <p:pic>
          <p:nvPicPr>
            <p:cNvPr id="27653" name="Picture 9" descr="txp_fig"/>
            <p:cNvPicPr>
              <a:picLocks noChangeAspect="1" noChangeArrowheads="1"/>
            </p:cNvPicPr>
            <p:nvPr>
              <p:custDataLst>
                <p:tags r:id="rId3"/>
              </p:custDataLst>
            </p:nvPr>
          </p:nvPicPr>
          <p:blipFill>
            <a:blip r:embed="rId13" cstate="print"/>
            <a:srcRect/>
            <a:stretch>
              <a:fillRect/>
            </a:stretch>
          </p:blipFill>
          <p:spPr bwMode="auto">
            <a:xfrm>
              <a:off x="9725023" y="1905002"/>
              <a:ext cx="862013" cy="2460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7654" name="Picture 11" descr="txp_fig"/>
            <p:cNvPicPr>
              <a:picLocks noChangeAspect="1" noChangeArrowheads="1"/>
            </p:cNvPicPr>
            <p:nvPr>
              <p:custDataLst>
                <p:tags r:id="rId4"/>
              </p:custDataLst>
            </p:nvPr>
          </p:nvPicPr>
          <p:blipFill>
            <a:blip r:embed="rId14" cstate="print"/>
            <a:srcRect/>
            <a:stretch>
              <a:fillRect/>
            </a:stretch>
          </p:blipFill>
          <p:spPr bwMode="auto">
            <a:xfrm>
              <a:off x="9801223" y="5257800"/>
              <a:ext cx="720725" cy="1762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7655" name="Picture 13" descr="txp_fig"/>
            <p:cNvPicPr>
              <a:picLocks noChangeAspect="1" noChangeArrowheads="1"/>
            </p:cNvPicPr>
            <p:nvPr>
              <p:custDataLst>
                <p:tags r:id="rId5"/>
              </p:custDataLst>
            </p:nvPr>
          </p:nvPicPr>
          <p:blipFill>
            <a:blip r:embed="rId15" cstate="print"/>
            <a:srcRect/>
            <a:stretch>
              <a:fillRect/>
            </a:stretch>
          </p:blipFill>
          <p:spPr bwMode="auto">
            <a:xfrm>
              <a:off x="9344024" y="3505200"/>
              <a:ext cx="350839" cy="29845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7656" name="Picture 15" descr="txp_fig"/>
            <p:cNvPicPr>
              <a:picLocks noChangeAspect="1" noChangeArrowheads="1"/>
            </p:cNvPicPr>
            <p:nvPr>
              <p:custDataLst>
                <p:tags r:id="rId6"/>
              </p:custDataLst>
            </p:nvPr>
          </p:nvPicPr>
          <p:blipFill>
            <a:blip r:embed="rId16" cstate="print"/>
            <a:srcRect/>
            <a:stretch>
              <a:fillRect/>
            </a:stretch>
          </p:blipFill>
          <p:spPr bwMode="auto">
            <a:xfrm>
              <a:off x="10791825" y="3505201"/>
              <a:ext cx="333375" cy="35083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7658" name="Picture 19" descr="txp_fig"/>
            <p:cNvPicPr>
              <a:picLocks noChangeAspect="1" noChangeArrowheads="1"/>
            </p:cNvPicPr>
            <p:nvPr>
              <p:custDataLst>
                <p:tags r:id="rId7"/>
              </p:custDataLst>
            </p:nvPr>
          </p:nvPicPr>
          <p:blipFill>
            <a:blip r:embed="rId17" cstate="print"/>
            <a:srcRect/>
            <a:stretch>
              <a:fillRect/>
            </a:stretch>
          </p:blipFill>
          <p:spPr bwMode="auto">
            <a:xfrm>
              <a:off x="9344024" y="4349749"/>
              <a:ext cx="350839" cy="29845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7659" name="Line 23"/>
            <p:cNvSpPr>
              <a:spLocks noChangeShapeType="1"/>
            </p:cNvSpPr>
            <p:nvPr/>
          </p:nvSpPr>
          <p:spPr bwMode="auto">
            <a:xfrm flipH="1" flipV="1">
              <a:off x="9572623" y="4800600"/>
              <a:ext cx="457200" cy="304800"/>
            </a:xfrm>
            <a:prstGeom prst="line">
              <a:avLst/>
            </a:prstGeom>
            <a:noFill/>
            <a:ln w="38100">
              <a:solidFill>
                <a:srgbClr val="3333FF"/>
              </a:solidFill>
              <a:round/>
              <a:headEnd/>
              <a:tailEnd/>
            </a:ln>
          </p:spPr>
          <p:txBody>
            <a:bodyPr lIns="91438" tIns="45719" rIns="91438" bIns="45719"/>
            <a:lstStyle/>
            <a:p>
              <a:endParaRPr lang="en-US"/>
            </a:p>
          </p:txBody>
        </p:sp>
        <p:sp>
          <p:nvSpPr>
            <p:cNvPr id="27660" name="Line 24"/>
            <p:cNvSpPr>
              <a:spLocks noChangeShapeType="1"/>
            </p:cNvSpPr>
            <p:nvPr/>
          </p:nvSpPr>
          <p:spPr bwMode="auto">
            <a:xfrm flipV="1">
              <a:off x="10334623" y="3962400"/>
              <a:ext cx="533400" cy="1143000"/>
            </a:xfrm>
            <a:prstGeom prst="line">
              <a:avLst/>
            </a:prstGeom>
            <a:noFill/>
            <a:ln w="38100">
              <a:solidFill>
                <a:srgbClr val="3333FF"/>
              </a:solidFill>
              <a:round/>
              <a:headEnd/>
              <a:tailEnd/>
            </a:ln>
          </p:spPr>
          <p:txBody>
            <a:bodyPr lIns="91438" tIns="45719" rIns="91438" bIns="45719"/>
            <a:lstStyle/>
            <a:p>
              <a:endParaRPr lang="en-US"/>
            </a:p>
          </p:txBody>
        </p:sp>
        <p:sp>
          <p:nvSpPr>
            <p:cNvPr id="27661" name="Line 25"/>
            <p:cNvSpPr>
              <a:spLocks noChangeShapeType="1"/>
            </p:cNvSpPr>
            <p:nvPr/>
          </p:nvSpPr>
          <p:spPr bwMode="auto">
            <a:xfrm flipV="1">
              <a:off x="9496423" y="3962400"/>
              <a:ext cx="0" cy="304800"/>
            </a:xfrm>
            <a:prstGeom prst="line">
              <a:avLst/>
            </a:prstGeom>
            <a:noFill/>
            <a:ln w="38100">
              <a:solidFill>
                <a:srgbClr val="3333FF"/>
              </a:solidFill>
              <a:round/>
              <a:headEnd/>
              <a:tailEnd/>
            </a:ln>
          </p:spPr>
          <p:txBody>
            <a:bodyPr lIns="91438" tIns="45719" rIns="91438" bIns="45719"/>
            <a:lstStyle/>
            <a:p>
              <a:endParaRPr lang="en-US"/>
            </a:p>
          </p:txBody>
        </p:sp>
        <p:sp>
          <p:nvSpPr>
            <p:cNvPr id="27662" name="Line 26"/>
            <p:cNvSpPr>
              <a:spLocks noChangeShapeType="1"/>
            </p:cNvSpPr>
            <p:nvPr/>
          </p:nvSpPr>
          <p:spPr bwMode="auto">
            <a:xfrm flipV="1">
              <a:off x="9496423" y="3124200"/>
              <a:ext cx="685800" cy="228600"/>
            </a:xfrm>
            <a:prstGeom prst="line">
              <a:avLst/>
            </a:prstGeom>
            <a:noFill/>
            <a:ln w="38100">
              <a:solidFill>
                <a:srgbClr val="3333FF"/>
              </a:solidFill>
              <a:round/>
              <a:headEnd/>
              <a:tailEnd/>
            </a:ln>
          </p:spPr>
          <p:txBody>
            <a:bodyPr lIns="91438" tIns="45719" rIns="91438" bIns="45719"/>
            <a:lstStyle/>
            <a:p>
              <a:endParaRPr lang="en-US"/>
            </a:p>
          </p:txBody>
        </p:sp>
        <p:sp>
          <p:nvSpPr>
            <p:cNvPr id="27663" name="Line 27"/>
            <p:cNvSpPr>
              <a:spLocks noChangeShapeType="1"/>
            </p:cNvSpPr>
            <p:nvPr/>
          </p:nvSpPr>
          <p:spPr bwMode="auto">
            <a:xfrm flipH="1" flipV="1">
              <a:off x="10182223" y="3124200"/>
              <a:ext cx="762000" cy="228600"/>
            </a:xfrm>
            <a:prstGeom prst="line">
              <a:avLst/>
            </a:prstGeom>
            <a:noFill/>
            <a:ln w="38100">
              <a:solidFill>
                <a:srgbClr val="3333FF"/>
              </a:solidFill>
              <a:round/>
              <a:headEnd/>
              <a:tailEnd/>
            </a:ln>
          </p:spPr>
          <p:txBody>
            <a:bodyPr lIns="91438" tIns="45719" rIns="91438" bIns="45719"/>
            <a:lstStyle/>
            <a:p>
              <a:endParaRPr lang="en-US"/>
            </a:p>
          </p:txBody>
        </p:sp>
        <p:sp>
          <p:nvSpPr>
            <p:cNvPr id="27664" name="Line 28"/>
            <p:cNvSpPr>
              <a:spLocks noChangeShapeType="1"/>
            </p:cNvSpPr>
            <p:nvPr/>
          </p:nvSpPr>
          <p:spPr bwMode="auto">
            <a:xfrm flipV="1">
              <a:off x="10182223" y="2286000"/>
              <a:ext cx="0" cy="228600"/>
            </a:xfrm>
            <a:prstGeom prst="line">
              <a:avLst/>
            </a:prstGeom>
            <a:noFill/>
            <a:ln w="38100">
              <a:solidFill>
                <a:srgbClr val="3333FF"/>
              </a:solidFill>
              <a:round/>
              <a:headEnd/>
              <a:tailEnd/>
            </a:ln>
          </p:spPr>
          <p:txBody>
            <a:bodyPr lIns="91438" tIns="45719" rIns="91438" bIns="45719"/>
            <a:lstStyle/>
            <a:p>
              <a:endParaRPr lang="en-US"/>
            </a:p>
          </p:txBody>
        </p:sp>
        <p:pic>
          <p:nvPicPr>
            <p:cNvPr id="27665" name="Picture 29" descr="txp_fig"/>
            <p:cNvPicPr>
              <a:picLocks noChangeAspect="1" noChangeArrowheads="1"/>
            </p:cNvPicPr>
            <p:nvPr>
              <p:custDataLst>
                <p:tags r:id="rId8"/>
              </p:custDataLst>
            </p:nvPr>
          </p:nvPicPr>
          <p:blipFill>
            <a:blip r:embed="rId18" cstate="print"/>
            <a:srcRect/>
            <a:stretch>
              <a:fillRect/>
            </a:stretch>
          </p:blipFill>
          <p:spPr bwMode="auto">
            <a:xfrm>
              <a:off x="9420224" y="2732089"/>
              <a:ext cx="1560513" cy="295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Search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66800" y="1600552"/>
            <a:ext cx="9932986" cy="440937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Rectangle 3"/>
          <p:cNvSpPr>
            <a:spLocks noGrp="1" noChangeArrowheads="1"/>
          </p:cNvSpPr>
          <p:nvPr>
            <p:ph idx="1"/>
          </p:nvPr>
        </p:nvSpPr>
        <p:spPr>
          <a:xfrm>
            <a:off x="406400" y="1295400"/>
            <a:ext cx="11379200" cy="4729164"/>
          </a:xfrm>
        </p:spPr>
        <p:txBody>
          <a:bodyPr/>
          <a:lstStyle/>
          <a:p>
            <a:pPr eaLnBrk="1" hangingPunct="1"/>
            <a:r>
              <a:rPr lang="en-US" sz="2800" dirty="0"/>
              <a:t>Failure to detect repeated states can cause exponentially more work.  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6172200" y="2041711"/>
            <a:ext cx="4889500" cy="3880103"/>
          </a:xfrm>
          <a:prstGeom prst="roundRect">
            <a:avLst/>
          </a:prstGeom>
          <a:solidFill>
            <a:srgbClr val="D5D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en-US" sz="1600" dirty="0"/>
          </a:p>
        </p:txBody>
      </p:sp>
      <p:sp>
        <p:nvSpPr>
          <p:cNvPr id="7" name="Rounded Rectangle 6"/>
          <p:cNvSpPr/>
          <p:nvPr/>
        </p:nvSpPr>
        <p:spPr>
          <a:xfrm>
            <a:off x="936947" y="2035612"/>
            <a:ext cx="3886200" cy="3886200"/>
          </a:xfrm>
          <a:prstGeom prst="roundRect">
            <a:avLst/>
          </a:prstGeom>
          <a:solidFill>
            <a:srgbClr val="D5D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184898" y="2198192"/>
            <a:ext cx="4876800" cy="523220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algn="ctr"/>
            <a:r>
              <a:rPr lang="en-US" sz="2800" dirty="0">
                <a:latin typeface="Calibri" pitchFamily="34" charset="0"/>
              </a:rPr>
              <a:t>Search Tree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65547" y="2121992"/>
            <a:ext cx="3429000" cy="523220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algn="ctr"/>
            <a:r>
              <a:rPr lang="en-US" sz="2800" dirty="0">
                <a:latin typeface="Calibri" pitchFamily="34" charset="0"/>
              </a:rPr>
              <a:t>State Graph</a:t>
            </a:r>
          </a:p>
        </p:txBody>
      </p:sp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Tree Search: Extra Work!</a:t>
            </a:r>
          </a:p>
        </p:txBody>
      </p:sp>
      <p:pic>
        <p:nvPicPr>
          <p:cNvPr id="29700" name="Picture 4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610" t="2840" r="64740" b="2208"/>
          <a:stretch>
            <a:fillRect/>
          </a:stretch>
        </p:blipFill>
        <p:spPr bwMode="auto">
          <a:xfrm>
            <a:off x="1371600" y="2514600"/>
            <a:ext cx="3048000" cy="327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60165" name="Picture 5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48026" t="5048" r="2599" b="15457"/>
          <a:stretch>
            <a:fillRect/>
          </a:stretch>
        </p:blipFill>
        <p:spPr bwMode="auto">
          <a:xfrm>
            <a:off x="6477000" y="2819400"/>
            <a:ext cx="4343400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/>
                <a:cs typeface="Calibri"/>
              </a:rPr>
              <a:t>Graph Search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z="2600" dirty="0">
                <a:latin typeface="Calibri"/>
                <a:cs typeface="Calibri"/>
              </a:rPr>
              <a:t>In BFS, for example, we shouldn’t bother expanding the circled nodes (why?)</a:t>
            </a:r>
          </a:p>
        </p:txBody>
      </p:sp>
      <p:grpSp>
        <p:nvGrpSpPr>
          <p:cNvPr id="30724" name="Group 4"/>
          <p:cNvGrpSpPr>
            <a:grpSpLocks/>
          </p:cNvGrpSpPr>
          <p:nvPr/>
        </p:nvGrpSpPr>
        <p:grpSpPr bwMode="auto">
          <a:xfrm>
            <a:off x="3352800" y="2435610"/>
            <a:ext cx="5486400" cy="3355590"/>
            <a:chOff x="48" y="2332"/>
            <a:chExt cx="3456" cy="2406"/>
          </a:xfrm>
        </p:grpSpPr>
        <p:sp>
          <p:nvSpPr>
            <p:cNvPr id="30729" name="Text Box 5"/>
            <p:cNvSpPr txBox="1">
              <a:spLocks noChangeArrowheads="1"/>
            </p:cNvSpPr>
            <p:nvPr/>
          </p:nvSpPr>
          <p:spPr bwMode="auto">
            <a:xfrm>
              <a:off x="1728" y="2332"/>
              <a:ext cx="624" cy="2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dirty="0">
                  <a:latin typeface="Calibri"/>
                  <a:cs typeface="Calibri"/>
                </a:rPr>
                <a:t>S</a:t>
              </a:r>
            </a:p>
          </p:txBody>
        </p:sp>
        <p:sp>
          <p:nvSpPr>
            <p:cNvPr id="30730" name="Text Box 6"/>
            <p:cNvSpPr txBox="1">
              <a:spLocks noChangeArrowheads="1"/>
            </p:cNvSpPr>
            <p:nvPr/>
          </p:nvSpPr>
          <p:spPr bwMode="auto">
            <a:xfrm>
              <a:off x="48" y="3417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>
                  <a:latin typeface="Calibri"/>
                  <a:cs typeface="Calibri"/>
                </a:rPr>
                <a:t>a</a:t>
              </a:r>
            </a:p>
          </p:txBody>
        </p:sp>
        <p:sp>
          <p:nvSpPr>
            <p:cNvPr id="30731" name="Text Box 7"/>
            <p:cNvSpPr txBox="1">
              <a:spLocks noChangeArrowheads="1"/>
            </p:cNvSpPr>
            <p:nvPr/>
          </p:nvSpPr>
          <p:spPr bwMode="auto">
            <a:xfrm>
              <a:off x="48" y="3033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>
                  <a:latin typeface="Calibri"/>
                  <a:cs typeface="Calibri"/>
                </a:rPr>
                <a:t>b</a:t>
              </a:r>
            </a:p>
          </p:txBody>
        </p:sp>
        <p:sp>
          <p:nvSpPr>
            <p:cNvPr id="30732" name="Text Box 8"/>
            <p:cNvSpPr txBox="1">
              <a:spLocks noChangeArrowheads="1"/>
            </p:cNvSpPr>
            <p:nvPr/>
          </p:nvSpPr>
          <p:spPr bwMode="auto">
            <a:xfrm>
              <a:off x="384" y="2688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>
                  <a:latin typeface="Calibri"/>
                  <a:cs typeface="Calibri"/>
                </a:rPr>
                <a:t>d</a:t>
              </a:r>
            </a:p>
          </p:txBody>
        </p:sp>
        <p:sp>
          <p:nvSpPr>
            <p:cNvPr id="30733" name="Text Box 9"/>
            <p:cNvSpPr txBox="1">
              <a:spLocks noChangeArrowheads="1"/>
            </p:cNvSpPr>
            <p:nvPr/>
          </p:nvSpPr>
          <p:spPr bwMode="auto">
            <a:xfrm>
              <a:off x="3264" y="2640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>
                  <a:latin typeface="Calibri"/>
                  <a:cs typeface="Calibri"/>
                </a:rPr>
                <a:t>p</a:t>
              </a:r>
            </a:p>
          </p:txBody>
        </p:sp>
        <p:sp>
          <p:nvSpPr>
            <p:cNvPr id="30734" name="Text Box 10"/>
            <p:cNvSpPr txBox="1">
              <a:spLocks noChangeArrowheads="1"/>
            </p:cNvSpPr>
            <p:nvPr/>
          </p:nvSpPr>
          <p:spPr bwMode="auto">
            <a:xfrm>
              <a:off x="480" y="3417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>
                  <a:latin typeface="Calibri"/>
                  <a:cs typeface="Calibri"/>
                </a:rPr>
                <a:t>a</a:t>
              </a:r>
            </a:p>
          </p:txBody>
        </p:sp>
        <p:sp>
          <p:nvSpPr>
            <p:cNvPr id="30735" name="Text Box 11"/>
            <p:cNvSpPr txBox="1">
              <a:spLocks noChangeArrowheads="1"/>
            </p:cNvSpPr>
            <p:nvPr/>
          </p:nvSpPr>
          <p:spPr bwMode="auto">
            <a:xfrm>
              <a:off x="480" y="3033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>
                  <a:latin typeface="Calibri"/>
                  <a:cs typeface="Calibri"/>
                </a:rPr>
                <a:t>c</a:t>
              </a:r>
            </a:p>
          </p:txBody>
        </p:sp>
        <p:cxnSp>
          <p:nvCxnSpPr>
            <p:cNvPr id="30736" name="AutoShape 12"/>
            <p:cNvCxnSpPr>
              <a:cxnSpLocks noChangeShapeType="1"/>
              <a:stCxn id="30732" idx="2"/>
              <a:endCxn id="30731" idx="0"/>
            </p:cNvCxnSpPr>
            <p:nvPr/>
          </p:nvCxnSpPr>
          <p:spPr bwMode="auto">
            <a:xfrm flipH="1">
              <a:off x="168" y="2953"/>
              <a:ext cx="336" cy="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30737" name="AutoShape 13"/>
            <p:cNvCxnSpPr>
              <a:cxnSpLocks noChangeShapeType="1"/>
              <a:stCxn id="30732" idx="2"/>
              <a:endCxn id="30735" idx="0"/>
            </p:cNvCxnSpPr>
            <p:nvPr/>
          </p:nvCxnSpPr>
          <p:spPr bwMode="auto">
            <a:xfrm>
              <a:off x="504" y="2953"/>
              <a:ext cx="96" cy="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30738" name="AutoShape 14"/>
            <p:cNvCxnSpPr>
              <a:cxnSpLocks noChangeShapeType="1"/>
              <a:stCxn id="30731" idx="2"/>
              <a:endCxn id="30730" idx="0"/>
            </p:cNvCxnSpPr>
            <p:nvPr/>
          </p:nvCxnSpPr>
          <p:spPr bwMode="auto">
            <a:xfrm>
              <a:off x="168" y="3298"/>
              <a:ext cx="0" cy="11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30739" name="AutoShape 15"/>
            <p:cNvCxnSpPr>
              <a:cxnSpLocks noChangeShapeType="1"/>
              <a:stCxn id="30735" idx="2"/>
              <a:endCxn id="30734" idx="0"/>
            </p:cNvCxnSpPr>
            <p:nvPr/>
          </p:nvCxnSpPr>
          <p:spPr bwMode="auto">
            <a:xfrm>
              <a:off x="600" y="3298"/>
              <a:ext cx="0" cy="11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30740" name="Group 16"/>
            <p:cNvGrpSpPr>
              <a:grpSpLocks/>
            </p:cNvGrpSpPr>
            <p:nvPr/>
          </p:nvGrpSpPr>
          <p:grpSpPr bwMode="auto">
            <a:xfrm>
              <a:off x="1776" y="2640"/>
              <a:ext cx="1104" cy="1714"/>
              <a:chOff x="1152" y="2640"/>
              <a:chExt cx="1104" cy="1714"/>
            </a:xfrm>
          </p:grpSpPr>
          <p:sp>
            <p:nvSpPr>
              <p:cNvPr id="30767" name="Text Box 17"/>
              <p:cNvSpPr txBox="1">
                <a:spLocks noChangeArrowheads="1"/>
              </p:cNvSpPr>
              <p:nvPr/>
            </p:nvSpPr>
            <p:spPr bwMode="auto">
              <a:xfrm>
                <a:off x="1536" y="2640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e</a:t>
                </a:r>
              </a:p>
            </p:txBody>
          </p:sp>
          <p:sp>
            <p:nvSpPr>
              <p:cNvPr id="30768" name="Text Box 18"/>
              <p:cNvSpPr txBox="1">
                <a:spLocks noChangeArrowheads="1"/>
              </p:cNvSpPr>
              <p:nvPr/>
            </p:nvSpPr>
            <p:spPr bwMode="auto">
              <a:xfrm>
                <a:off x="1152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p</a:t>
                </a:r>
              </a:p>
            </p:txBody>
          </p:sp>
          <p:sp>
            <p:nvSpPr>
              <p:cNvPr id="30769" name="Text Box 19"/>
              <p:cNvSpPr txBox="1">
                <a:spLocks noChangeArrowheads="1"/>
              </p:cNvSpPr>
              <p:nvPr/>
            </p:nvSpPr>
            <p:spPr bwMode="auto">
              <a:xfrm>
                <a:off x="1296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h</a:t>
                </a:r>
              </a:p>
            </p:txBody>
          </p:sp>
          <p:sp>
            <p:nvSpPr>
              <p:cNvPr id="30770" name="Text Box 20"/>
              <p:cNvSpPr txBox="1">
                <a:spLocks noChangeArrowheads="1"/>
              </p:cNvSpPr>
              <p:nvPr/>
            </p:nvSpPr>
            <p:spPr bwMode="auto">
              <a:xfrm>
                <a:off x="1728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f</a:t>
                </a:r>
              </a:p>
            </p:txBody>
          </p:sp>
          <p:sp>
            <p:nvSpPr>
              <p:cNvPr id="30771" name="Text Box 21"/>
              <p:cNvSpPr txBox="1">
                <a:spLocks noChangeArrowheads="1"/>
              </p:cNvSpPr>
              <p:nvPr/>
            </p:nvSpPr>
            <p:spPr bwMode="auto">
              <a:xfrm>
                <a:off x="1728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r</a:t>
                </a:r>
              </a:p>
            </p:txBody>
          </p:sp>
          <p:sp>
            <p:nvSpPr>
              <p:cNvPr id="30772" name="Text Box 22"/>
              <p:cNvSpPr txBox="1">
                <a:spLocks noChangeArrowheads="1"/>
              </p:cNvSpPr>
              <p:nvPr/>
            </p:nvSpPr>
            <p:spPr bwMode="auto">
              <a:xfrm>
                <a:off x="1440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q</a:t>
                </a:r>
              </a:p>
            </p:txBody>
          </p:sp>
          <p:sp>
            <p:nvSpPr>
              <p:cNvPr id="30773" name="Text Box 23"/>
              <p:cNvSpPr txBox="1">
                <a:spLocks noChangeArrowheads="1"/>
              </p:cNvSpPr>
              <p:nvPr/>
            </p:nvSpPr>
            <p:spPr bwMode="auto">
              <a:xfrm>
                <a:off x="1152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q</a:t>
                </a:r>
              </a:p>
            </p:txBody>
          </p:sp>
          <p:sp>
            <p:nvSpPr>
              <p:cNvPr id="30774" name="Text Box 24"/>
              <p:cNvSpPr txBox="1">
                <a:spLocks noChangeArrowheads="1"/>
              </p:cNvSpPr>
              <p:nvPr/>
            </p:nvSpPr>
            <p:spPr bwMode="auto">
              <a:xfrm>
                <a:off x="1584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c</a:t>
                </a:r>
              </a:p>
            </p:txBody>
          </p:sp>
          <p:sp>
            <p:nvSpPr>
              <p:cNvPr id="30775" name="Text Box 25"/>
              <p:cNvSpPr txBox="1">
                <a:spLocks noChangeArrowheads="1"/>
              </p:cNvSpPr>
              <p:nvPr/>
            </p:nvSpPr>
            <p:spPr bwMode="auto">
              <a:xfrm>
                <a:off x="1776" y="3792"/>
                <a:ext cx="480" cy="2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600" dirty="0">
                    <a:latin typeface="Calibri"/>
                    <a:cs typeface="Calibri"/>
                  </a:rPr>
                  <a:t>G</a:t>
                </a:r>
              </a:p>
            </p:txBody>
          </p:sp>
          <p:sp>
            <p:nvSpPr>
              <p:cNvPr id="30776" name="Text Box 26"/>
              <p:cNvSpPr txBox="1">
                <a:spLocks noChangeArrowheads="1"/>
              </p:cNvSpPr>
              <p:nvPr/>
            </p:nvSpPr>
            <p:spPr bwMode="auto">
              <a:xfrm>
                <a:off x="1584" y="4089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a</a:t>
                </a:r>
              </a:p>
            </p:txBody>
          </p:sp>
          <p:cxnSp>
            <p:nvCxnSpPr>
              <p:cNvPr id="30777" name="AutoShape 27"/>
              <p:cNvCxnSpPr>
                <a:cxnSpLocks noChangeShapeType="1"/>
                <a:stCxn id="30767" idx="2"/>
                <a:endCxn id="30769" idx="0"/>
              </p:cNvCxnSpPr>
              <p:nvPr/>
            </p:nvCxnSpPr>
            <p:spPr bwMode="auto">
              <a:xfrm flipH="1">
                <a:off x="1416" y="2905"/>
                <a:ext cx="24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778" name="AutoShape 28"/>
              <p:cNvCxnSpPr>
                <a:cxnSpLocks noChangeShapeType="1"/>
                <a:stCxn id="30767" idx="2"/>
                <a:endCxn id="30771" idx="0"/>
              </p:cNvCxnSpPr>
              <p:nvPr/>
            </p:nvCxnSpPr>
            <p:spPr bwMode="auto">
              <a:xfrm>
                <a:off x="1656" y="2905"/>
                <a:ext cx="192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779" name="AutoShape 29"/>
              <p:cNvCxnSpPr>
                <a:cxnSpLocks noChangeShapeType="1"/>
                <a:stCxn id="30769" idx="2"/>
                <a:endCxn id="30768" idx="0"/>
              </p:cNvCxnSpPr>
              <p:nvPr/>
            </p:nvCxnSpPr>
            <p:spPr bwMode="auto">
              <a:xfrm flipH="1">
                <a:off x="1272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780" name="AutoShape 30"/>
              <p:cNvCxnSpPr>
                <a:cxnSpLocks noChangeShapeType="1"/>
                <a:stCxn id="30769" idx="2"/>
                <a:endCxn id="30772" idx="0"/>
              </p:cNvCxnSpPr>
              <p:nvPr/>
            </p:nvCxnSpPr>
            <p:spPr bwMode="auto">
              <a:xfrm>
                <a:off x="1416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781" name="AutoShape 31"/>
              <p:cNvCxnSpPr>
                <a:cxnSpLocks noChangeShapeType="1"/>
                <a:stCxn id="30771" idx="2"/>
                <a:endCxn id="30770" idx="0"/>
              </p:cNvCxnSpPr>
              <p:nvPr/>
            </p:nvCxnSpPr>
            <p:spPr bwMode="auto">
              <a:xfrm>
                <a:off x="1848" y="3289"/>
                <a:ext cx="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782" name="AutoShape 32"/>
              <p:cNvCxnSpPr>
                <a:cxnSpLocks noChangeShapeType="1"/>
                <a:stCxn id="30768" idx="2"/>
                <a:endCxn id="30773" idx="0"/>
              </p:cNvCxnSpPr>
              <p:nvPr/>
            </p:nvCxnSpPr>
            <p:spPr bwMode="auto">
              <a:xfrm>
                <a:off x="1272" y="3673"/>
                <a:ext cx="0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783" name="AutoShape 33"/>
              <p:cNvCxnSpPr>
                <a:cxnSpLocks noChangeShapeType="1"/>
                <a:stCxn id="30770" idx="2"/>
                <a:endCxn id="30774" idx="0"/>
              </p:cNvCxnSpPr>
              <p:nvPr/>
            </p:nvCxnSpPr>
            <p:spPr bwMode="auto">
              <a:xfrm flipH="1">
                <a:off x="1704" y="3673"/>
                <a:ext cx="144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784" name="AutoShape 34"/>
              <p:cNvCxnSpPr>
                <a:cxnSpLocks noChangeShapeType="1"/>
                <a:stCxn id="30770" idx="2"/>
                <a:endCxn id="30775" idx="0"/>
              </p:cNvCxnSpPr>
              <p:nvPr/>
            </p:nvCxnSpPr>
            <p:spPr bwMode="auto">
              <a:xfrm>
                <a:off x="1848" y="3673"/>
                <a:ext cx="168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785" name="AutoShape 35"/>
              <p:cNvCxnSpPr>
                <a:cxnSpLocks noChangeShapeType="1"/>
                <a:stCxn id="30774" idx="2"/>
                <a:endCxn id="30776" idx="0"/>
              </p:cNvCxnSpPr>
              <p:nvPr/>
            </p:nvCxnSpPr>
            <p:spPr bwMode="auto">
              <a:xfrm>
                <a:off x="1704" y="4018"/>
                <a:ext cx="0" cy="71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sp>
          <p:nvSpPr>
            <p:cNvPr id="30741" name="Text Box 36"/>
            <p:cNvSpPr txBox="1">
              <a:spLocks noChangeArrowheads="1"/>
            </p:cNvSpPr>
            <p:nvPr/>
          </p:nvSpPr>
          <p:spPr bwMode="auto">
            <a:xfrm>
              <a:off x="3264" y="2994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>
                  <a:latin typeface="Calibri"/>
                  <a:cs typeface="Calibri"/>
                </a:rPr>
                <a:t>q</a:t>
              </a:r>
            </a:p>
          </p:txBody>
        </p:sp>
        <p:cxnSp>
          <p:nvCxnSpPr>
            <p:cNvPr id="30742" name="AutoShape 37"/>
            <p:cNvCxnSpPr>
              <a:cxnSpLocks noChangeShapeType="1"/>
              <a:stCxn id="30733" idx="2"/>
              <a:endCxn id="30741" idx="0"/>
            </p:cNvCxnSpPr>
            <p:nvPr/>
          </p:nvCxnSpPr>
          <p:spPr bwMode="auto">
            <a:xfrm>
              <a:off x="3384" y="2905"/>
              <a:ext cx="0" cy="8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30743" name="Group 38"/>
            <p:cNvGrpSpPr>
              <a:grpSpLocks/>
            </p:cNvGrpSpPr>
            <p:nvPr/>
          </p:nvGrpSpPr>
          <p:grpSpPr bwMode="auto">
            <a:xfrm>
              <a:off x="624" y="3024"/>
              <a:ext cx="1104" cy="1714"/>
              <a:chOff x="1152" y="2640"/>
              <a:chExt cx="1104" cy="1714"/>
            </a:xfrm>
          </p:grpSpPr>
          <p:sp>
            <p:nvSpPr>
              <p:cNvPr id="30748" name="Text Box 39"/>
              <p:cNvSpPr txBox="1">
                <a:spLocks noChangeArrowheads="1"/>
              </p:cNvSpPr>
              <p:nvPr/>
            </p:nvSpPr>
            <p:spPr bwMode="auto">
              <a:xfrm>
                <a:off x="1536" y="2640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e</a:t>
                </a:r>
              </a:p>
            </p:txBody>
          </p:sp>
          <p:sp>
            <p:nvSpPr>
              <p:cNvPr id="30749" name="Text Box 40"/>
              <p:cNvSpPr txBox="1">
                <a:spLocks noChangeArrowheads="1"/>
              </p:cNvSpPr>
              <p:nvPr/>
            </p:nvSpPr>
            <p:spPr bwMode="auto">
              <a:xfrm>
                <a:off x="1152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p</a:t>
                </a:r>
              </a:p>
            </p:txBody>
          </p:sp>
          <p:sp>
            <p:nvSpPr>
              <p:cNvPr id="30750" name="Text Box 41"/>
              <p:cNvSpPr txBox="1">
                <a:spLocks noChangeArrowheads="1"/>
              </p:cNvSpPr>
              <p:nvPr/>
            </p:nvSpPr>
            <p:spPr bwMode="auto">
              <a:xfrm>
                <a:off x="1296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h</a:t>
                </a:r>
              </a:p>
            </p:txBody>
          </p:sp>
          <p:sp>
            <p:nvSpPr>
              <p:cNvPr id="30751" name="Text Box 42"/>
              <p:cNvSpPr txBox="1">
                <a:spLocks noChangeArrowheads="1"/>
              </p:cNvSpPr>
              <p:nvPr/>
            </p:nvSpPr>
            <p:spPr bwMode="auto">
              <a:xfrm>
                <a:off x="1728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f</a:t>
                </a:r>
              </a:p>
            </p:txBody>
          </p:sp>
          <p:sp>
            <p:nvSpPr>
              <p:cNvPr id="30752" name="Text Box 43"/>
              <p:cNvSpPr txBox="1">
                <a:spLocks noChangeArrowheads="1"/>
              </p:cNvSpPr>
              <p:nvPr/>
            </p:nvSpPr>
            <p:spPr bwMode="auto">
              <a:xfrm>
                <a:off x="1728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r</a:t>
                </a:r>
              </a:p>
            </p:txBody>
          </p:sp>
          <p:sp>
            <p:nvSpPr>
              <p:cNvPr id="30753" name="Text Box 44"/>
              <p:cNvSpPr txBox="1">
                <a:spLocks noChangeArrowheads="1"/>
              </p:cNvSpPr>
              <p:nvPr/>
            </p:nvSpPr>
            <p:spPr bwMode="auto">
              <a:xfrm>
                <a:off x="1440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q</a:t>
                </a:r>
              </a:p>
            </p:txBody>
          </p:sp>
          <p:sp>
            <p:nvSpPr>
              <p:cNvPr id="30754" name="Text Box 45"/>
              <p:cNvSpPr txBox="1">
                <a:spLocks noChangeArrowheads="1"/>
              </p:cNvSpPr>
              <p:nvPr/>
            </p:nvSpPr>
            <p:spPr bwMode="auto">
              <a:xfrm>
                <a:off x="1152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q</a:t>
                </a:r>
              </a:p>
            </p:txBody>
          </p:sp>
          <p:sp>
            <p:nvSpPr>
              <p:cNvPr id="30755" name="Text Box 46"/>
              <p:cNvSpPr txBox="1">
                <a:spLocks noChangeArrowheads="1"/>
              </p:cNvSpPr>
              <p:nvPr/>
            </p:nvSpPr>
            <p:spPr bwMode="auto">
              <a:xfrm>
                <a:off x="1584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c</a:t>
                </a:r>
              </a:p>
            </p:txBody>
          </p:sp>
          <p:sp>
            <p:nvSpPr>
              <p:cNvPr id="30756" name="Text Box 47"/>
              <p:cNvSpPr txBox="1">
                <a:spLocks noChangeArrowheads="1"/>
              </p:cNvSpPr>
              <p:nvPr/>
            </p:nvSpPr>
            <p:spPr bwMode="auto">
              <a:xfrm>
                <a:off x="1776" y="3792"/>
                <a:ext cx="480" cy="2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600" i="1" dirty="0">
                    <a:latin typeface="Calibri"/>
                    <a:cs typeface="Calibri"/>
                  </a:rPr>
                  <a:t>G</a:t>
                </a:r>
              </a:p>
            </p:txBody>
          </p:sp>
          <p:sp>
            <p:nvSpPr>
              <p:cNvPr id="30757" name="Text Box 48"/>
              <p:cNvSpPr txBox="1">
                <a:spLocks noChangeArrowheads="1"/>
              </p:cNvSpPr>
              <p:nvPr/>
            </p:nvSpPr>
            <p:spPr bwMode="auto">
              <a:xfrm>
                <a:off x="1584" y="4089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a</a:t>
                </a:r>
              </a:p>
            </p:txBody>
          </p:sp>
          <p:cxnSp>
            <p:nvCxnSpPr>
              <p:cNvPr id="30758" name="AutoShape 49"/>
              <p:cNvCxnSpPr>
                <a:cxnSpLocks noChangeShapeType="1"/>
                <a:stCxn id="30748" idx="2"/>
                <a:endCxn id="30750" idx="0"/>
              </p:cNvCxnSpPr>
              <p:nvPr/>
            </p:nvCxnSpPr>
            <p:spPr bwMode="auto">
              <a:xfrm flipH="1">
                <a:off x="1416" y="2905"/>
                <a:ext cx="24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759" name="AutoShape 50"/>
              <p:cNvCxnSpPr>
                <a:cxnSpLocks noChangeShapeType="1"/>
                <a:stCxn id="30748" idx="2"/>
                <a:endCxn id="30752" idx="0"/>
              </p:cNvCxnSpPr>
              <p:nvPr/>
            </p:nvCxnSpPr>
            <p:spPr bwMode="auto">
              <a:xfrm>
                <a:off x="1656" y="2905"/>
                <a:ext cx="192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760" name="AutoShape 51"/>
              <p:cNvCxnSpPr>
                <a:cxnSpLocks noChangeShapeType="1"/>
                <a:stCxn id="30750" idx="2"/>
                <a:endCxn id="30749" idx="0"/>
              </p:cNvCxnSpPr>
              <p:nvPr/>
            </p:nvCxnSpPr>
            <p:spPr bwMode="auto">
              <a:xfrm flipH="1">
                <a:off x="1272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761" name="AutoShape 52"/>
              <p:cNvCxnSpPr>
                <a:cxnSpLocks noChangeShapeType="1"/>
                <a:stCxn id="30750" idx="2"/>
                <a:endCxn id="30753" idx="0"/>
              </p:cNvCxnSpPr>
              <p:nvPr/>
            </p:nvCxnSpPr>
            <p:spPr bwMode="auto">
              <a:xfrm>
                <a:off x="1416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762" name="AutoShape 53"/>
              <p:cNvCxnSpPr>
                <a:cxnSpLocks noChangeShapeType="1"/>
                <a:stCxn id="30752" idx="2"/>
                <a:endCxn id="30751" idx="0"/>
              </p:cNvCxnSpPr>
              <p:nvPr/>
            </p:nvCxnSpPr>
            <p:spPr bwMode="auto">
              <a:xfrm>
                <a:off x="1848" y="3289"/>
                <a:ext cx="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763" name="AutoShape 54"/>
              <p:cNvCxnSpPr>
                <a:cxnSpLocks noChangeShapeType="1"/>
                <a:stCxn id="30749" idx="2"/>
                <a:endCxn id="30754" idx="0"/>
              </p:cNvCxnSpPr>
              <p:nvPr/>
            </p:nvCxnSpPr>
            <p:spPr bwMode="auto">
              <a:xfrm>
                <a:off x="1272" y="3673"/>
                <a:ext cx="0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764" name="AutoShape 55"/>
              <p:cNvCxnSpPr>
                <a:cxnSpLocks noChangeShapeType="1"/>
                <a:stCxn id="30751" idx="2"/>
                <a:endCxn id="30755" idx="0"/>
              </p:cNvCxnSpPr>
              <p:nvPr/>
            </p:nvCxnSpPr>
            <p:spPr bwMode="auto">
              <a:xfrm flipH="1">
                <a:off x="1704" y="3673"/>
                <a:ext cx="144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765" name="AutoShape 56"/>
              <p:cNvCxnSpPr>
                <a:cxnSpLocks noChangeShapeType="1"/>
                <a:stCxn id="30751" idx="2"/>
                <a:endCxn id="30756" idx="0"/>
              </p:cNvCxnSpPr>
              <p:nvPr/>
            </p:nvCxnSpPr>
            <p:spPr bwMode="auto">
              <a:xfrm>
                <a:off x="1848" y="3673"/>
                <a:ext cx="168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0766" name="AutoShape 57"/>
              <p:cNvCxnSpPr>
                <a:cxnSpLocks noChangeShapeType="1"/>
                <a:stCxn id="30755" idx="2"/>
                <a:endCxn id="30757" idx="0"/>
              </p:cNvCxnSpPr>
              <p:nvPr/>
            </p:nvCxnSpPr>
            <p:spPr bwMode="auto">
              <a:xfrm>
                <a:off x="1704" y="4018"/>
                <a:ext cx="0" cy="71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cxnSp>
          <p:nvCxnSpPr>
            <p:cNvPr id="30744" name="AutoShape 58"/>
            <p:cNvCxnSpPr>
              <a:cxnSpLocks noChangeShapeType="1"/>
              <a:stCxn id="30732" idx="2"/>
              <a:endCxn id="30748" idx="0"/>
            </p:cNvCxnSpPr>
            <p:nvPr/>
          </p:nvCxnSpPr>
          <p:spPr bwMode="auto">
            <a:xfrm>
              <a:off x="504" y="2953"/>
              <a:ext cx="624" cy="7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30745" name="AutoShape 59"/>
            <p:cNvCxnSpPr>
              <a:cxnSpLocks noChangeShapeType="1"/>
              <a:stCxn id="30729" idx="2"/>
              <a:endCxn id="30732" idx="0"/>
            </p:cNvCxnSpPr>
            <p:nvPr/>
          </p:nvCxnSpPr>
          <p:spPr bwMode="auto">
            <a:xfrm flipH="1">
              <a:off x="504" y="2575"/>
              <a:ext cx="1536" cy="11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30746" name="AutoShape 60"/>
            <p:cNvCxnSpPr>
              <a:cxnSpLocks noChangeShapeType="1"/>
              <a:stCxn id="30729" idx="2"/>
              <a:endCxn id="30767" idx="0"/>
            </p:cNvCxnSpPr>
            <p:nvPr/>
          </p:nvCxnSpPr>
          <p:spPr bwMode="auto">
            <a:xfrm>
              <a:off x="2040" y="2575"/>
              <a:ext cx="240" cy="6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30747" name="AutoShape 61"/>
            <p:cNvCxnSpPr>
              <a:cxnSpLocks noChangeShapeType="1"/>
              <a:stCxn id="30729" idx="2"/>
              <a:endCxn id="30733" idx="0"/>
            </p:cNvCxnSpPr>
            <p:nvPr/>
          </p:nvCxnSpPr>
          <p:spPr bwMode="auto">
            <a:xfrm>
              <a:off x="2040" y="2575"/>
              <a:ext cx="1344" cy="6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</p:grpSp>
      <p:sp>
        <p:nvSpPr>
          <p:cNvPr id="861246" name="Oval 62"/>
          <p:cNvSpPr>
            <a:spLocks noChangeArrowheads="1"/>
          </p:cNvSpPr>
          <p:nvPr/>
        </p:nvSpPr>
        <p:spPr bwMode="auto">
          <a:xfrm>
            <a:off x="4892676" y="3407161"/>
            <a:ext cx="393700" cy="358775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861247" name="Oval 63"/>
          <p:cNvSpPr>
            <a:spLocks noChangeArrowheads="1"/>
          </p:cNvSpPr>
          <p:nvPr/>
        </p:nvSpPr>
        <p:spPr bwMode="auto">
          <a:xfrm>
            <a:off x="6122989" y="3959610"/>
            <a:ext cx="393700" cy="358775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861248" name="Oval 64"/>
          <p:cNvSpPr>
            <a:spLocks noChangeArrowheads="1"/>
          </p:cNvSpPr>
          <p:nvPr/>
        </p:nvSpPr>
        <p:spPr bwMode="auto">
          <a:xfrm>
            <a:off x="4054476" y="3940561"/>
            <a:ext cx="393700" cy="358775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861249" name="Oval 65"/>
          <p:cNvSpPr>
            <a:spLocks noChangeArrowheads="1"/>
          </p:cNvSpPr>
          <p:nvPr/>
        </p:nvSpPr>
        <p:spPr bwMode="auto">
          <a:xfrm>
            <a:off x="6564314" y="3956435"/>
            <a:ext cx="393700" cy="358775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1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1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1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1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1246" grpId="0" animBg="1"/>
      <p:bldP spid="861247" grpId="0" animBg="1"/>
      <p:bldP spid="861248" grpId="0" animBg="1"/>
      <p:bldP spid="861249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Graph Search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idx="1"/>
          </p:nvPr>
        </p:nvSpPr>
        <p:spPr>
          <a:xfrm>
            <a:off x="2362200" y="1371600"/>
            <a:ext cx="8153400" cy="4722812"/>
          </a:xfrm>
        </p:spPr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en-US" sz="2400" dirty="0"/>
              <a:t>Idea: never </a:t>
            </a:r>
            <a:r>
              <a:rPr lang="en-US" sz="2400" dirty="0">
                <a:solidFill>
                  <a:srgbClr val="FF0000"/>
                </a:solidFill>
              </a:rPr>
              <a:t>expand</a:t>
            </a:r>
            <a:r>
              <a:rPr lang="en-US" sz="2400" dirty="0"/>
              <a:t> a state twice</a:t>
            </a:r>
          </a:p>
          <a:p>
            <a:pPr eaLnBrk="1" hangingPunct="1">
              <a:lnSpc>
                <a:spcPct val="150000"/>
              </a:lnSpc>
            </a:pPr>
            <a:r>
              <a:rPr lang="en-US" sz="2400" dirty="0"/>
              <a:t>How to implement: </a:t>
            </a:r>
          </a:p>
          <a:p>
            <a:pPr lvl="1" eaLnBrk="1" hangingPunct="1"/>
            <a:r>
              <a:rPr lang="en-US" sz="2000" dirty="0"/>
              <a:t>Tree search + set of expanded states (“closed set”)</a:t>
            </a:r>
          </a:p>
          <a:p>
            <a:pPr lvl="1" eaLnBrk="1" hangingPunct="1"/>
            <a:r>
              <a:rPr lang="en-US" sz="2000" dirty="0"/>
              <a:t>Expand the search tree node-by-node, but…</a:t>
            </a:r>
          </a:p>
          <a:p>
            <a:pPr lvl="1" eaLnBrk="1" hangingPunct="1"/>
            <a:r>
              <a:rPr lang="en-US" sz="2000" dirty="0"/>
              <a:t>Before expanding a node, check to make sure its state has never been expanded before</a:t>
            </a:r>
          </a:p>
          <a:p>
            <a:pPr lvl="1" eaLnBrk="1" hangingPunct="1"/>
            <a:r>
              <a:rPr lang="en-US" sz="2000" dirty="0"/>
              <a:t>If not new, skip it, if new add to closed set</a:t>
            </a:r>
            <a:endParaRPr lang="en-US" sz="2400" dirty="0"/>
          </a:p>
          <a:p>
            <a:pPr eaLnBrk="1" hangingPunct="1">
              <a:lnSpc>
                <a:spcPct val="150000"/>
              </a:lnSpc>
            </a:pPr>
            <a:r>
              <a:rPr lang="en-US" sz="2400" dirty="0"/>
              <a:t>Important: </a:t>
            </a:r>
            <a:r>
              <a:rPr lang="en-US" sz="2400" dirty="0">
                <a:solidFill>
                  <a:srgbClr val="FF0000"/>
                </a:solidFill>
              </a:rPr>
              <a:t>store the closed set as a set</a:t>
            </a:r>
            <a:r>
              <a:rPr lang="en-US" sz="2400" dirty="0"/>
              <a:t>, not a list</a:t>
            </a:r>
            <a:endParaRPr lang="en-US" sz="1900" dirty="0"/>
          </a:p>
          <a:p>
            <a:pPr eaLnBrk="1" hangingPunct="1">
              <a:lnSpc>
                <a:spcPct val="150000"/>
              </a:lnSpc>
            </a:pPr>
            <a:r>
              <a:rPr lang="en-US" sz="2400" dirty="0"/>
              <a:t>Can graph search wreck completeness?  Why/why not?</a:t>
            </a:r>
          </a:p>
          <a:p>
            <a:pPr eaLnBrk="1" hangingPunct="1">
              <a:lnSpc>
                <a:spcPct val="150000"/>
              </a:lnSpc>
            </a:pPr>
            <a:r>
              <a:rPr lang="en-US" sz="2400" dirty="0"/>
              <a:t>How about optimality?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/>
                <a:cs typeface="Calibri"/>
              </a:rPr>
              <a:t>A* Graph Search Gone Wrong?</a:t>
            </a:r>
          </a:p>
        </p:txBody>
      </p:sp>
      <p:sp>
        <p:nvSpPr>
          <p:cNvPr id="18" name="Oval 17"/>
          <p:cNvSpPr/>
          <p:nvPr/>
        </p:nvSpPr>
        <p:spPr>
          <a:xfrm>
            <a:off x="1363498" y="2819400"/>
            <a:ext cx="762000" cy="762000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r>
              <a:rPr lang="en-US" sz="2400" b="1" dirty="0">
                <a:latin typeface="Calibri"/>
                <a:cs typeface="Calibri"/>
              </a:rPr>
              <a:t>S</a:t>
            </a:r>
          </a:p>
        </p:txBody>
      </p:sp>
      <p:sp>
        <p:nvSpPr>
          <p:cNvPr id="19" name="Oval 18"/>
          <p:cNvSpPr/>
          <p:nvPr/>
        </p:nvSpPr>
        <p:spPr>
          <a:xfrm>
            <a:off x="3116098" y="2133600"/>
            <a:ext cx="762000" cy="762000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r>
              <a:rPr lang="en-US" sz="2400" dirty="0">
                <a:latin typeface="Calibri"/>
                <a:cs typeface="Calibri"/>
              </a:rPr>
              <a:t>A</a:t>
            </a:r>
          </a:p>
        </p:txBody>
      </p:sp>
      <p:sp>
        <p:nvSpPr>
          <p:cNvPr id="20" name="Oval 19"/>
          <p:cNvSpPr/>
          <p:nvPr/>
        </p:nvSpPr>
        <p:spPr>
          <a:xfrm>
            <a:off x="2506498" y="4191000"/>
            <a:ext cx="762000" cy="762000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r>
              <a:rPr lang="en-US" sz="2400" dirty="0">
                <a:latin typeface="Calibri"/>
                <a:cs typeface="Calibri"/>
              </a:rPr>
              <a:t>B</a:t>
            </a:r>
          </a:p>
        </p:txBody>
      </p:sp>
      <p:sp>
        <p:nvSpPr>
          <p:cNvPr id="21" name="Oval 20"/>
          <p:cNvSpPr/>
          <p:nvPr/>
        </p:nvSpPr>
        <p:spPr>
          <a:xfrm>
            <a:off x="4792498" y="2895600"/>
            <a:ext cx="762000" cy="762000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r>
              <a:rPr lang="en-US" sz="2400" dirty="0">
                <a:latin typeface="Calibri"/>
                <a:cs typeface="Calibri"/>
              </a:rPr>
              <a:t>C</a:t>
            </a:r>
          </a:p>
        </p:txBody>
      </p:sp>
      <p:sp>
        <p:nvSpPr>
          <p:cNvPr id="22" name="Oval 21"/>
          <p:cNvSpPr/>
          <p:nvPr/>
        </p:nvSpPr>
        <p:spPr>
          <a:xfrm>
            <a:off x="4792498" y="5105400"/>
            <a:ext cx="762000" cy="762000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r>
              <a:rPr lang="en-US" sz="2400" b="1" dirty="0">
                <a:latin typeface="Calibri"/>
                <a:cs typeface="Calibri"/>
              </a:rPr>
              <a:t>G</a:t>
            </a:r>
          </a:p>
        </p:txBody>
      </p:sp>
      <p:cxnSp>
        <p:nvCxnSpPr>
          <p:cNvPr id="24" name="Straight Arrow Connector 23"/>
          <p:cNvCxnSpPr>
            <a:stCxn id="18" idx="7"/>
            <a:endCxn id="19" idx="2"/>
          </p:cNvCxnSpPr>
          <p:nvPr/>
        </p:nvCxnSpPr>
        <p:spPr>
          <a:xfrm flipV="1">
            <a:off x="2013906" y="2514600"/>
            <a:ext cx="1102192" cy="416392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18" idx="5"/>
            <a:endCxn id="20" idx="1"/>
          </p:cNvCxnSpPr>
          <p:nvPr/>
        </p:nvCxnSpPr>
        <p:spPr>
          <a:xfrm>
            <a:off x="2013906" y="3469808"/>
            <a:ext cx="604184" cy="832784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20" idx="7"/>
            <a:endCxn id="21" idx="3"/>
          </p:cNvCxnSpPr>
          <p:nvPr/>
        </p:nvCxnSpPr>
        <p:spPr>
          <a:xfrm flipV="1">
            <a:off x="3156906" y="3546008"/>
            <a:ext cx="1747184" cy="756584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19" idx="6"/>
            <a:endCxn id="21" idx="1"/>
          </p:cNvCxnSpPr>
          <p:nvPr/>
        </p:nvCxnSpPr>
        <p:spPr>
          <a:xfrm>
            <a:off x="3878098" y="2514600"/>
            <a:ext cx="1025992" cy="492592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21" idx="4"/>
            <a:endCxn id="22" idx="0"/>
          </p:cNvCxnSpPr>
          <p:nvPr/>
        </p:nvCxnSpPr>
        <p:spPr>
          <a:xfrm>
            <a:off x="5173498" y="3657600"/>
            <a:ext cx="0" cy="144780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3805" name="TextBox 34"/>
          <p:cNvSpPr txBox="1">
            <a:spLocks noChangeArrowheads="1"/>
          </p:cNvSpPr>
          <p:nvPr/>
        </p:nvSpPr>
        <p:spPr bwMode="auto">
          <a:xfrm>
            <a:off x="2531898" y="2678670"/>
            <a:ext cx="312902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1</a:t>
            </a:r>
          </a:p>
        </p:txBody>
      </p:sp>
      <p:sp>
        <p:nvSpPr>
          <p:cNvPr id="33806" name="TextBox 35"/>
          <p:cNvSpPr txBox="1">
            <a:spLocks noChangeArrowheads="1"/>
          </p:cNvSpPr>
          <p:nvPr/>
        </p:nvSpPr>
        <p:spPr bwMode="auto">
          <a:xfrm>
            <a:off x="2303298" y="3581398"/>
            <a:ext cx="312902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1</a:t>
            </a:r>
          </a:p>
        </p:txBody>
      </p:sp>
      <p:sp>
        <p:nvSpPr>
          <p:cNvPr id="33807" name="TextBox 36"/>
          <p:cNvSpPr txBox="1">
            <a:spLocks noChangeArrowheads="1"/>
          </p:cNvSpPr>
          <p:nvPr/>
        </p:nvSpPr>
        <p:spPr bwMode="auto">
          <a:xfrm>
            <a:off x="4259098" y="2819398"/>
            <a:ext cx="312902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1</a:t>
            </a:r>
          </a:p>
        </p:txBody>
      </p:sp>
      <p:sp>
        <p:nvSpPr>
          <p:cNvPr id="33808" name="TextBox 37"/>
          <p:cNvSpPr txBox="1">
            <a:spLocks noChangeArrowheads="1"/>
          </p:cNvSpPr>
          <p:nvPr/>
        </p:nvSpPr>
        <p:spPr bwMode="auto">
          <a:xfrm>
            <a:off x="3954298" y="3957637"/>
            <a:ext cx="312902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2</a:t>
            </a:r>
          </a:p>
        </p:txBody>
      </p:sp>
      <p:sp>
        <p:nvSpPr>
          <p:cNvPr id="33809" name="TextBox 38"/>
          <p:cNvSpPr txBox="1">
            <a:spLocks noChangeArrowheads="1"/>
          </p:cNvSpPr>
          <p:nvPr/>
        </p:nvSpPr>
        <p:spPr bwMode="auto">
          <a:xfrm>
            <a:off x="5249698" y="4186237"/>
            <a:ext cx="312902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3</a:t>
            </a:r>
          </a:p>
        </p:txBody>
      </p:sp>
      <p:grpSp>
        <p:nvGrpSpPr>
          <p:cNvPr id="2" name="Group 44"/>
          <p:cNvGrpSpPr>
            <a:grpSpLocks/>
          </p:cNvGrpSpPr>
          <p:nvPr/>
        </p:nvGrpSpPr>
        <p:grpSpPr bwMode="auto">
          <a:xfrm>
            <a:off x="1477798" y="2971799"/>
            <a:ext cx="3986139" cy="3341389"/>
            <a:chOff x="1638925" y="2743200"/>
            <a:chExt cx="3984928" cy="3341100"/>
          </a:xfrm>
        </p:grpSpPr>
        <p:sp>
          <p:nvSpPr>
            <p:cNvPr id="33831" name="TextBox 39"/>
            <p:cNvSpPr txBox="1">
              <a:spLocks noChangeArrowheads="1"/>
            </p:cNvSpPr>
            <p:nvPr/>
          </p:nvSpPr>
          <p:spPr bwMode="auto">
            <a:xfrm>
              <a:off x="1638925" y="3429001"/>
              <a:ext cx="594653" cy="3693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 i="1" dirty="0">
                  <a:solidFill>
                    <a:srgbClr val="C00000"/>
                  </a:solidFill>
                  <a:latin typeface="Calibri"/>
                  <a:cs typeface="Calibri"/>
                </a:rPr>
                <a:t>h=2</a:t>
              </a:r>
            </a:p>
          </p:txBody>
        </p:sp>
        <p:sp>
          <p:nvSpPr>
            <p:cNvPr id="33832" name="TextBox 40"/>
            <p:cNvSpPr txBox="1">
              <a:spLocks noChangeArrowheads="1"/>
            </p:cNvSpPr>
            <p:nvPr/>
          </p:nvSpPr>
          <p:spPr bwMode="auto">
            <a:xfrm>
              <a:off x="2743200" y="4800600"/>
              <a:ext cx="594653" cy="3693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 i="1" dirty="0">
                  <a:solidFill>
                    <a:srgbClr val="C00000"/>
                  </a:solidFill>
                  <a:latin typeface="Calibri"/>
                  <a:cs typeface="Calibri"/>
                </a:rPr>
                <a:t>h=1</a:t>
              </a:r>
            </a:p>
          </p:txBody>
        </p:sp>
        <p:sp>
          <p:nvSpPr>
            <p:cNvPr id="33833" name="TextBox 41"/>
            <p:cNvSpPr txBox="1">
              <a:spLocks noChangeArrowheads="1"/>
            </p:cNvSpPr>
            <p:nvPr/>
          </p:nvSpPr>
          <p:spPr bwMode="auto">
            <a:xfrm>
              <a:off x="3315325" y="2743200"/>
              <a:ext cx="594653" cy="3693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 i="1" dirty="0">
                  <a:solidFill>
                    <a:srgbClr val="C00000"/>
                  </a:solidFill>
                  <a:latin typeface="Calibri"/>
                  <a:cs typeface="Calibri"/>
                </a:rPr>
                <a:t>h=4</a:t>
              </a:r>
            </a:p>
          </p:txBody>
        </p:sp>
        <p:sp>
          <p:nvSpPr>
            <p:cNvPr id="33834" name="TextBox 42"/>
            <p:cNvSpPr txBox="1">
              <a:spLocks noChangeArrowheads="1"/>
            </p:cNvSpPr>
            <p:nvPr/>
          </p:nvSpPr>
          <p:spPr bwMode="auto">
            <a:xfrm>
              <a:off x="4267200" y="3119735"/>
              <a:ext cx="594653" cy="3693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 i="1" dirty="0">
                  <a:solidFill>
                    <a:srgbClr val="C00000"/>
                  </a:solidFill>
                  <a:latin typeface="Calibri"/>
                  <a:cs typeface="Calibri"/>
                </a:rPr>
                <a:t>h=1</a:t>
              </a:r>
            </a:p>
          </p:txBody>
        </p:sp>
        <p:sp>
          <p:nvSpPr>
            <p:cNvPr id="33835" name="TextBox 43"/>
            <p:cNvSpPr txBox="1">
              <a:spLocks noChangeArrowheads="1"/>
            </p:cNvSpPr>
            <p:nvPr/>
          </p:nvSpPr>
          <p:spPr bwMode="auto">
            <a:xfrm>
              <a:off x="5029200" y="5715000"/>
              <a:ext cx="594653" cy="3693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 i="1" dirty="0">
                  <a:solidFill>
                    <a:srgbClr val="C00000"/>
                  </a:solidFill>
                  <a:latin typeface="Calibri"/>
                  <a:cs typeface="Calibri"/>
                </a:rPr>
                <a:t>h=0</a:t>
              </a:r>
            </a:p>
          </p:txBody>
        </p:sp>
      </p:grpSp>
      <p:sp>
        <p:nvSpPr>
          <p:cNvPr id="54" name="TextBox 53"/>
          <p:cNvSpPr txBox="1">
            <a:spLocks noChangeArrowheads="1"/>
          </p:cNvSpPr>
          <p:nvPr/>
        </p:nvSpPr>
        <p:spPr bwMode="auto">
          <a:xfrm>
            <a:off x="8229601" y="2362200"/>
            <a:ext cx="1047578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S (0+</a:t>
            </a:r>
            <a:r>
              <a:rPr lang="en-US" sz="2400" dirty="0">
                <a:solidFill>
                  <a:srgbClr val="C00000"/>
                </a:solidFill>
                <a:latin typeface="Calibri"/>
                <a:cs typeface="Calibri"/>
              </a:rPr>
              <a:t>2</a:t>
            </a:r>
            <a:r>
              <a:rPr lang="en-US" sz="2400" dirty="0">
                <a:latin typeface="Calibri"/>
                <a:cs typeface="Calibri"/>
              </a:rPr>
              <a:t>)</a:t>
            </a:r>
          </a:p>
        </p:txBody>
      </p:sp>
      <p:grpSp>
        <p:nvGrpSpPr>
          <p:cNvPr id="3" name="Group 80"/>
          <p:cNvGrpSpPr>
            <a:grpSpLocks/>
          </p:cNvGrpSpPr>
          <p:nvPr/>
        </p:nvGrpSpPr>
        <p:grpSpPr bwMode="auto">
          <a:xfrm>
            <a:off x="7239001" y="2823863"/>
            <a:ext cx="2995207" cy="919284"/>
            <a:chOff x="5638800" y="2133354"/>
            <a:chExt cx="2995208" cy="918925"/>
          </a:xfrm>
        </p:grpSpPr>
        <p:sp>
          <p:nvSpPr>
            <p:cNvPr id="33827" name="TextBox 54"/>
            <p:cNvSpPr txBox="1">
              <a:spLocks noChangeArrowheads="1"/>
            </p:cNvSpPr>
            <p:nvPr/>
          </p:nvSpPr>
          <p:spPr bwMode="auto">
            <a:xfrm>
              <a:off x="5638800" y="2590794"/>
              <a:ext cx="1084251" cy="4614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 dirty="0">
                  <a:latin typeface="Calibri"/>
                  <a:cs typeface="Calibri"/>
                </a:rPr>
                <a:t>A (1+</a:t>
              </a:r>
              <a:r>
                <a:rPr lang="en-US" sz="2400" dirty="0">
                  <a:solidFill>
                    <a:srgbClr val="C00000"/>
                  </a:solidFill>
                  <a:latin typeface="Calibri"/>
                  <a:cs typeface="Calibri"/>
                </a:rPr>
                <a:t>4</a:t>
              </a:r>
              <a:r>
                <a:rPr lang="en-US" sz="2400" dirty="0">
                  <a:latin typeface="Calibri"/>
                  <a:cs typeface="Calibri"/>
                </a:rPr>
                <a:t>)</a:t>
              </a:r>
            </a:p>
          </p:txBody>
        </p:sp>
        <p:sp>
          <p:nvSpPr>
            <p:cNvPr id="33828" name="TextBox 55"/>
            <p:cNvSpPr txBox="1">
              <a:spLocks noChangeArrowheads="1"/>
            </p:cNvSpPr>
            <p:nvPr/>
          </p:nvSpPr>
          <p:spPr bwMode="auto">
            <a:xfrm>
              <a:off x="7560427" y="2590789"/>
              <a:ext cx="1073581" cy="4614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 dirty="0">
                  <a:latin typeface="Calibri"/>
                  <a:cs typeface="Calibri"/>
                </a:rPr>
                <a:t>B (1+</a:t>
              </a:r>
              <a:r>
                <a:rPr lang="en-US" sz="2400" dirty="0">
                  <a:solidFill>
                    <a:srgbClr val="C00000"/>
                  </a:solidFill>
                  <a:latin typeface="Calibri"/>
                  <a:cs typeface="Calibri"/>
                </a:rPr>
                <a:t>1</a:t>
              </a:r>
              <a:r>
                <a:rPr lang="en-US" sz="2400" dirty="0">
                  <a:latin typeface="Calibri"/>
                  <a:cs typeface="Calibri"/>
                </a:rPr>
                <a:t>)</a:t>
              </a:r>
            </a:p>
          </p:txBody>
        </p:sp>
        <p:cxnSp>
          <p:nvCxnSpPr>
            <p:cNvPr id="62" name="Straight Arrow Connector 61"/>
            <p:cNvCxnSpPr>
              <a:stCxn id="54" idx="2"/>
              <a:endCxn id="33828" idx="0"/>
            </p:cNvCxnSpPr>
            <p:nvPr/>
          </p:nvCxnSpPr>
          <p:spPr>
            <a:xfrm>
              <a:off x="7153190" y="2133354"/>
              <a:ext cx="944028" cy="457435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5" name="Straight Arrow Connector 64"/>
            <p:cNvCxnSpPr>
              <a:stCxn id="54" idx="2"/>
              <a:endCxn id="33827" idx="0"/>
            </p:cNvCxnSpPr>
            <p:nvPr/>
          </p:nvCxnSpPr>
          <p:spPr>
            <a:xfrm flipH="1">
              <a:off x="6180926" y="2133354"/>
              <a:ext cx="972263" cy="45744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4" name="Group 83"/>
          <p:cNvGrpSpPr>
            <a:grpSpLocks/>
          </p:cNvGrpSpPr>
          <p:nvPr/>
        </p:nvGrpSpPr>
        <p:grpSpPr bwMode="auto">
          <a:xfrm>
            <a:off x="7237991" y="3743147"/>
            <a:ext cx="1070275" cy="914580"/>
            <a:chOff x="5637791" y="3052286"/>
            <a:chExt cx="1069765" cy="914581"/>
          </a:xfrm>
        </p:grpSpPr>
        <p:sp>
          <p:nvSpPr>
            <p:cNvPr id="33825" name="TextBox 58"/>
            <p:cNvSpPr txBox="1">
              <a:spLocks noChangeArrowheads="1"/>
            </p:cNvSpPr>
            <p:nvPr/>
          </p:nvSpPr>
          <p:spPr bwMode="auto">
            <a:xfrm>
              <a:off x="5637791" y="3505201"/>
              <a:ext cx="1069765" cy="461666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 dirty="0">
                  <a:latin typeface="Calibri"/>
                  <a:cs typeface="Calibri"/>
                </a:rPr>
                <a:t>C (2+</a:t>
              </a:r>
              <a:r>
                <a:rPr lang="en-US" sz="2400" dirty="0">
                  <a:solidFill>
                    <a:srgbClr val="C00000"/>
                  </a:solidFill>
                  <a:latin typeface="Calibri"/>
                  <a:cs typeface="Calibri"/>
                </a:rPr>
                <a:t>1</a:t>
              </a:r>
              <a:r>
                <a:rPr lang="en-US" sz="2400" dirty="0">
                  <a:latin typeface="Calibri"/>
                  <a:cs typeface="Calibri"/>
                </a:rPr>
                <a:t>)</a:t>
              </a:r>
            </a:p>
          </p:txBody>
        </p:sp>
        <p:cxnSp>
          <p:nvCxnSpPr>
            <p:cNvPr id="68" name="Straight Arrow Connector 67"/>
            <p:cNvCxnSpPr>
              <a:stCxn id="33827" idx="2"/>
              <a:endCxn id="33825" idx="0"/>
            </p:cNvCxnSpPr>
            <p:nvPr/>
          </p:nvCxnSpPr>
          <p:spPr>
            <a:xfrm flipH="1">
              <a:off x="6172674" y="3052286"/>
              <a:ext cx="7994" cy="452915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5" name="Group 84"/>
          <p:cNvGrpSpPr>
            <a:grpSpLocks/>
          </p:cNvGrpSpPr>
          <p:nvPr/>
        </p:nvGrpSpPr>
        <p:grpSpPr bwMode="auto">
          <a:xfrm>
            <a:off x="7239002" y="4657727"/>
            <a:ext cx="1100331" cy="909802"/>
            <a:chOff x="5638805" y="3966836"/>
            <a:chExt cx="1099952" cy="910124"/>
          </a:xfrm>
        </p:grpSpPr>
        <p:sp>
          <p:nvSpPr>
            <p:cNvPr id="33823" name="TextBox 59"/>
            <p:cNvSpPr txBox="1">
              <a:spLocks noChangeArrowheads="1"/>
            </p:cNvSpPr>
            <p:nvPr/>
          </p:nvSpPr>
          <p:spPr bwMode="auto">
            <a:xfrm>
              <a:off x="5638805" y="4415132"/>
              <a:ext cx="1099952" cy="461828"/>
            </a:xfrm>
            <a:prstGeom prst="rect">
              <a:avLst/>
            </a:prstGeom>
            <a:noFill/>
            <a:ln w="28575">
              <a:noFill/>
              <a:miter lim="800000"/>
              <a:headEnd type="none" w="med" len="med"/>
              <a:tailEnd type="triangle" w="lg" len="lg"/>
            </a:ln>
          </p:spPr>
          <p:txBody>
            <a:bodyPr wrap="none">
              <a:spAutoFit/>
            </a:bodyPr>
            <a:lstStyle/>
            <a:p>
              <a:r>
                <a:rPr lang="en-US" sz="2400" dirty="0">
                  <a:latin typeface="Calibri"/>
                  <a:cs typeface="Calibri"/>
                </a:rPr>
                <a:t>G (5+</a:t>
              </a:r>
              <a:r>
                <a:rPr lang="en-US" sz="2400" dirty="0">
                  <a:solidFill>
                    <a:srgbClr val="C00000"/>
                  </a:solidFill>
                  <a:latin typeface="Calibri"/>
                  <a:cs typeface="Calibri"/>
                </a:rPr>
                <a:t>0</a:t>
              </a:r>
              <a:r>
                <a:rPr lang="en-US" sz="2400" dirty="0">
                  <a:latin typeface="Calibri"/>
                  <a:cs typeface="Calibri"/>
                </a:rPr>
                <a:t>)</a:t>
              </a:r>
            </a:p>
          </p:txBody>
        </p:sp>
        <p:cxnSp>
          <p:nvCxnSpPr>
            <p:cNvPr id="70" name="Straight Arrow Connector 69"/>
            <p:cNvCxnSpPr>
              <a:stCxn id="33825" idx="2"/>
              <a:endCxn id="33823" idx="0"/>
            </p:cNvCxnSpPr>
            <p:nvPr/>
          </p:nvCxnSpPr>
          <p:spPr>
            <a:xfrm>
              <a:off x="6172748" y="3966836"/>
              <a:ext cx="16033" cy="448296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6" name="Group 81"/>
          <p:cNvGrpSpPr>
            <a:grpSpLocks/>
          </p:cNvGrpSpPr>
          <p:nvPr/>
        </p:nvGrpSpPr>
        <p:grpSpPr bwMode="auto">
          <a:xfrm>
            <a:off x="9142996" y="3743142"/>
            <a:ext cx="1070275" cy="909982"/>
            <a:chOff x="7543375" y="3052260"/>
            <a:chExt cx="1069766" cy="910305"/>
          </a:xfrm>
        </p:grpSpPr>
        <p:sp>
          <p:nvSpPr>
            <p:cNvPr id="33821" name="TextBox 56"/>
            <p:cNvSpPr txBox="1">
              <a:spLocks noChangeArrowheads="1"/>
            </p:cNvSpPr>
            <p:nvPr/>
          </p:nvSpPr>
          <p:spPr bwMode="auto">
            <a:xfrm>
              <a:off x="7543375" y="3500736"/>
              <a:ext cx="1069766" cy="4618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 dirty="0">
                  <a:latin typeface="Calibri"/>
                  <a:cs typeface="Calibri"/>
                </a:rPr>
                <a:t>C (3+</a:t>
              </a:r>
              <a:r>
                <a:rPr lang="en-US" sz="2400" dirty="0">
                  <a:solidFill>
                    <a:srgbClr val="C00000"/>
                  </a:solidFill>
                  <a:latin typeface="Calibri"/>
                  <a:cs typeface="Calibri"/>
                </a:rPr>
                <a:t>1</a:t>
              </a:r>
              <a:r>
                <a:rPr lang="en-US" sz="2400" dirty="0">
                  <a:latin typeface="Calibri"/>
                  <a:cs typeface="Calibri"/>
                </a:rPr>
                <a:t>)</a:t>
              </a:r>
            </a:p>
          </p:txBody>
        </p:sp>
        <p:cxnSp>
          <p:nvCxnSpPr>
            <p:cNvPr id="72" name="Straight Arrow Connector 71"/>
            <p:cNvCxnSpPr>
              <a:stCxn id="33828" idx="2"/>
              <a:endCxn id="33821" idx="0"/>
            </p:cNvCxnSpPr>
            <p:nvPr/>
          </p:nvCxnSpPr>
          <p:spPr>
            <a:xfrm flipH="1">
              <a:off x="8078258" y="3052260"/>
              <a:ext cx="19275" cy="448476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7" name="Group 82"/>
          <p:cNvGrpSpPr>
            <a:grpSpLocks/>
          </p:cNvGrpSpPr>
          <p:nvPr/>
        </p:nvGrpSpPr>
        <p:grpSpPr bwMode="auto">
          <a:xfrm>
            <a:off x="9126745" y="4653124"/>
            <a:ext cx="1100331" cy="914237"/>
            <a:chOff x="7526555" y="3962569"/>
            <a:chExt cx="1099952" cy="914240"/>
          </a:xfrm>
        </p:grpSpPr>
        <p:sp>
          <p:nvSpPr>
            <p:cNvPr id="33819" name="TextBox 57"/>
            <p:cNvSpPr txBox="1">
              <a:spLocks noChangeArrowheads="1"/>
            </p:cNvSpPr>
            <p:nvPr/>
          </p:nvSpPr>
          <p:spPr bwMode="auto">
            <a:xfrm>
              <a:off x="7526555" y="4415142"/>
              <a:ext cx="1099952" cy="461667"/>
            </a:xfrm>
            <a:prstGeom prst="rect">
              <a:avLst/>
            </a:prstGeom>
            <a:noFill/>
            <a:ln w="28575">
              <a:noFill/>
              <a:miter lim="800000"/>
              <a:headEnd type="none" w="med" len="med"/>
              <a:tailEnd type="triangle" w="lg" len="lg"/>
            </a:ln>
          </p:spPr>
          <p:txBody>
            <a:bodyPr wrap="none">
              <a:spAutoFit/>
            </a:bodyPr>
            <a:lstStyle/>
            <a:p>
              <a:r>
                <a:rPr lang="en-US" sz="2400" dirty="0">
                  <a:latin typeface="Calibri"/>
                  <a:cs typeface="Calibri"/>
                </a:rPr>
                <a:t>G (6+</a:t>
              </a:r>
              <a:r>
                <a:rPr lang="en-US" sz="2400" dirty="0">
                  <a:solidFill>
                    <a:srgbClr val="C00000"/>
                  </a:solidFill>
                  <a:latin typeface="Calibri"/>
                  <a:cs typeface="Calibri"/>
                </a:rPr>
                <a:t>0</a:t>
              </a:r>
              <a:r>
                <a:rPr lang="en-US" sz="2400" dirty="0">
                  <a:latin typeface="Calibri"/>
                  <a:cs typeface="Calibri"/>
                </a:rPr>
                <a:t>)</a:t>
              </a:r>
            </a:p>
          </p:txBody>
        </p:sp>
        <p:cxnSp>
          <p:nvCxnSpPr>
            <p:cNvPr id="74" name="Straight Arrow Connector 73"/>
            <p:cNvCxnSpPr>
              <a:stCxn id="33821" idx="2"/>
              <a:endCxn id="33819" idx="0"/>
            </p:cNvCxnSpPr>
            <p:nvPr/>
          </p:nvCxnSpPr>
          <p:spPr>
            <a:xfrm flipH="1">
              <a:off x="8076531" y="3962569"/>
              <a:ext cx="1223" cy="452573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33817" name="TextBox 85"/>
          <p:cNvSpPr txBox="1">
            <a:spLocks noChangeArrowheads="1"/>
          </p:cNvSpPr>
          <p:nvPr/>
        </p:nvSpPr>
        <p:spPr bwMode="auto">
          <a:xfrm>
            <a:off x="2125499" y="1295400"/>
            <a:ext cx="2759406" cy="523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sz="2800" dirty="0">
                <a:latin typeface="Calibri"/>
                <a:cs typeface="Calibri"/>
              </a:rPr>
              <a:t>State space graph</a:t>
            </a:r>
          </a:p>
        </p:txBody>
      </p:sp>
      <p:sp>
        <p:nvSpPr>
          <p:cNvPr id="87" name="TextBox 86"/>
          <p:cNvSpPr txBox="1">
            <a:spLocks noChangeArrowheads="1"/>
          </p:cNvSpPr>
          <p:nvPr/>
        </p:nvSpPr>
        <p:spPr bwMode="auto">
          <a:xfrm>
            <a:off x="7745370" y="1311833"/>
            <a:ext cx="1838576" cy="523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sz="2800" dirty="0">
                <a:latin typeface="Calibri"/>
                <a:cs typeface="Calibri"/>
              </a:rPr>
              <a:t>Search tree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87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/>
                <a:cs typeface="Calibri"/>
              </a:rPr>
              <a:t>Consistency of Heuristics</a:t>
            </a:r>
          </a:p>
        </p:txBody>
      </p:sp>
      <p:sp>
        <p:nvSpPr>
          <p:cNvPr id="8195" name="Content Placeholder 14"/>
          <p:cNvSpPr>
            <a:spLocks noGrp="1"/>
          </p:cNvSpPr>
          <p:nvPr>
            <p:ph idx="1"/>
          </p:nvPr>
        </p:nvSpPr>
        <p:spPr>
          <a:xfrm>
            <a:off x="4876800" y="1295400"/>
            <a:ext cx="6934200" cy="30480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400" dirty="0">
                <a:latin typeface="Calibri"/>
                <a:cs typeface="Calibri"/>
              </a:rPr>
              <a:t>Main idea: estimated heuristic costs ≤ actual costs</a:t>
            </a:r>
          </a:p>
          <a:p>
            <a:pPr lvl="1">
              <a:lnSpc>
                <a:spcPct val="150000"/>
              </a:lnSpc>
            </a:pPr>
            <a:r>
              <a:rPr lang="en-US" sz="2000" dirty="0">
                <a:latin typeface="Calibri"/>
                <a:cs typeface="Calibri"/>
              </a:rPr>
              <a:t>Admissibility: heuristic cost ≤ actual cost to goal</a:t>
            </a:r>
          </a:p>
          <a:p>
            <a:pPr lvl="1">
              <a:lnSpc>
                <a:spcPct val="150000"/>
              </a:lnSpc>
              <a:buNone/>
            </a:pPr>
            <a:r>
              <a:rPr lang="en-US" sz="2000" dirty="0">
                <a:latin typeface="Calibri"/>
                <a:cs typeface="Calibri"/>
              </a:rPr>
              <a:t>		</a:t>
            </a:r>
            <a:r>
              <a:rPr lang="en-US" sz="2000" dirty="0">
                <a:solidFill>
                  <a:srgbClr val="C00000"/>
                </a:solidFill>
                <a:latin typeface="Calibri"/>
                <a:cs typeface="Calibri"/>
              </a:rPr>
              <a:t>h(A) </a:t>
            </a:r>
            <a:r>
              <a:rPr lang="en-US" sz="2000" dirty="0">
                <a:latin typeface="Calibri"/>
                <a:cs typeface="Calibri"/>
              </a:rPr>
              <a:t>≤</a:t>
            </a:r>
            <a:r>
              <a:rPr lang="en-US" sz="200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lang="en-US" sz="2000" dirty="0">
                <a:solidFill>
                  <a:srgbClr val="008000"/>
                </a:solidFill>
                <a:latin typeface="Calibri"/>
                <a:cs typeface="Calibri"/>
              </a:rPr>
              <a:t>actual cost from A to G</a:t>
            </a:r>
          </a:p>
          <a:p>
            <a:pPr lvl="1">
              <a:lnSpc>
                <a:spcPct val="150000"/>
              </a:lnSpc>
            </a:pPr>
            <a:r>
              <a:rPr lang="en-US" sz="2000" dirty="0">
                <a:latin typeface="Calibri"/>
                <a:cs typeface="Calibri"/>
              </a:rPr>
              <a:t>Consistency: heuristic “arc” cost ≤ actual cost for each arc</a:t>
            </a:r>
          </a:p>
          <a:p>
            <a:pPr lvl="1">
              <a:lnSpc>
                <a:spcPct val="150000"/>
              </a:lnSpc>
              <a:buNone/>
            </a:pPr>
            <a:r>
              <a:rPr lang="en-US" sz="2000" dirty="0">
                <a:solidFill>
                  <a:srgbClr val="C00000"/>
                </a:solidFill>
                <a:latin typeface="Calibri"/>
                <a:cs typeface="Calibri"/>
              </a:rPr>
              <a:t>		h(A) – h(C)</a:t>
            </a:r>
            <a:r>
              <a:rPr lang="en-US" sz="2000" dirty="0">
                <a:solidFill>
                  <a:srgbClr val="008000"/>
                </a:solidFill>
                <a:latin typeface="Calibri"/>
                <a:cs typeface="Calibri"/>
              </a:rPr>
              <a:t> </a:t>
            </a:r>
            <a:r>
              <a:rPr lang="en-US" sz="2000" dirty="0">
                <a:latin typeface="Calibri"/>
                <a:cs typeface="Calibri"/>
              </a:rPr>
              <a:t>≤ </a:t>
            </a:r>
            <a:r>
              <a:rPr lang="en-US" sz="2000" dirty="0">
                <a:solidFill>
                  <a:srgbClr val="008000"/>
                </a:solidFill>
                <a:latin typeface="Calibri"/>
                <a:cs typeface="Calibri"/>
              </a:rPr>
              <a:t>cost(A to C)</a:t>
            </a:r>
            <a:endParaRPr lang="en-US" sz="1050" dirty="0">
              <a:solidFill>
                <a:srgbClr val="C00000"/>
              </a:solidFill>
              <a:latin typeface="Calibri"/>
              <a:cs typeface="Calibri"/>
            </a:endParaRPr>
          </a:p>
          <a:p>
            <a:pPr>
              <a:lnSpc>
                <a:spcPct val="150000"/>
              </a:lnSpc>
              <a:buClr>
                <a:srgbClr val="333399"/>
              </a:buClr>
            </a:pPr>
            <a:endParaRPr lang="en-US" sz="1000" dirty="0">
              <a:solidFill>
                <a:srgbClr val="333399"/>
              </a:solidFill>
              <a:latin typeface="Calibri"/>
              <a:cs typeface="Calibri"/>
            </a:endParaRPr>
          </a:p>
          <a:p>
            <a:pPr>
              <a:lnSpc>
                <a:spcPct val="150000"/>
              </a:lnSpc>
              <a:buClr>
                <a:srgbClr val="333399"/>
              </a:buClr>
            </a:pPr>
            <a:r>
              <a:rPr lang="en-US" sz="2400" dirty="0">
                <a:solidFill>
                  <a:srgbClr val="333399"/>
                </a:solidFill>
                <a:latin typeface="Calibri"/>
                <a:cs typeface="Calibri"/>
              </a:rPr>
              <a:t>Consequences of consistency:</a:t>
            </a:r>
          </a:p>
          <a:p>
            <a:pPr lvl="1">
              <a:lnSpc>
                <a:spcPct val="150000"/>
              </a:lnSpc>
              <a:buClr>
                <a:srgbClr val="333399"/>
              </a:buClr>
            </a:pPr>
            <a:r>
              <a:rPr lang="en-US" sz="2000" dirty="0">
                <a:latin typeface="Calibri"/>
                <a:cs typeface="Calibri"/>
              </a:rPr>
              <a:t>The f value along a path never decreases</a:t>
            </a:r>
          </a:p>
          <a:p>
            <a:pPr lvl="1">
              <a:lnSpc>
                <a:spcPct val="150000"/>
              </a:lnSpc>
              <a:buClr>
                <a:srgbClr val="333399"/>
              </a:buClr>
              <a:buNone/>
            </a:pPr>
            <a:r>
              <a:rPr lang="en-US" sz="2000" dirty="0">
                <a:latin typeface="Calibri"/>
                <a:cs typeface="Calibri"/>
              </a:rPr>
              <a:t>		</a:t>
            </a:r>
            <a:r>
              <a:rPr lang="en-US" sz="2000" dirty="0">
                <a:solidFill>
                  <a:srgbClr val="C00000"/>
                </a:solidFill>
                <a:latin typeface="Calibri"/>
                <a:cs typeface="Calibri"/>
              </a:rPr>
              <a:t> h(A) </a:t>
            </a:r>
            <a:r>
              <a:rPr lang="en-US" sz="2000" dirty="0">
                <a:latin typeface="Calibri"/>
                <a:cs typeface="Calibri"/>
              </a:rPr>
              <a:t>≤ </a:t>
            </a:r>
            <a:r>
              <a:rPr lang="en-US" sz="2000" dirty="0">
                <a:solidFill>
                  <a:srgbClr val="008000"/>
                </a:solidFill>
                <a:latin typeface="Calibri"/>
                <a:cs typeface="Calibri"/>
              </a:rPr>
              <a:t>cost(A to C) </a:t>
            </a:r>
            <a:r>
              <a:rPr lang="en-US" sz="2000" dirty="0">
                <a:latin typeface="Calibri"/>
                <a:cs typeface="Calibri"/>
              </a:rPr>
              <a:t>+</a:t>
            </a:r>
            <a:r>
              <a:rPr lang="en-US" sz="2000" dirty="0">
                <a:solidFill>
                  <a:srgbClr val="008000"/>
                </a:solidFill>
                <a:latin typeface="Calibri"/>
                <a:cs typeface="Calibri"/>
              </a:rPr>
              <a:t> </a:t>
            </a:r>
            <a:r>
              <a:rPr lang="en-US" sz="2000" dirty="0">
                <a:solidFill>
                  <a:srgbClr val="C00000"/>
                </a:solidFill>
                <a:latin typeface="Calibri"/>
                <a:cs typeface="Calibri"/>
              </a:rPr>
              <a:t>h(C)</a:t>
            </a:r>
            <a:endParaRPr lang="en-US" sz="2000" dirty="0">
              <a:latin typeface="Calibri"/>
              <a:cs typeface="Calibri"/>
            </a:endParaRPr>
          </a:p>
          <a:p>
            <a:pPr lvl="1">
              <a:lnSpc>
                <a:spcPct val="150000"/>
              </a:lnSpc>
              <a:buClr>
                <a:srgbClr val="333399"/>
              </a:buClr>
            </a:pPr>
            <a:r>
              <a:rPr lang="en-US" sz="2000" dirty="0">
                <a:latin typeface="Calibri"/>
                <a:cs typeface="Calibri"/>
              </a:rPr>
              <a:t>A* graph search is optimal</a:t>
            </a:r>
          </a:p>
          <a:p>
            <a:endParaRPr lang="en-US" sz="2000" dirty="0">
              <a:latin typeface="Calibri"/>
              <a:cs typeface="Calibri"/>
            </a:endParaRPr>
          </a:p>
        </p:txBody>
      </p:sp>
      <p:cxnSp>
        <p:nvCxnSpPr>
          <p:cNvPr id="4" name="Straight Arrow Connector 3"/>
          <p:cNvCxnSpPr>
            <a:endCxn id="8" idx="1"/>
          </p:cNvCxnSpPr>
          <p:nvPr/>
        </p:nvCxnSpPr>
        <p:spPr>
          <a:xfrm>
            <a:off x="1676401" y="2281240"/>
            <a:ext cx="1124510" cy="438710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>
            <a:stCxn id="8" idx="4"/>
            <a:endCxn id="9" idx="0"/>
          </p:cNvCxnSpPr>
          <p:nvPr/>
        </p:nvCxnSpPr>
        <p:spPr>
          <a:xfrm>
            <a:off x="3124200" y="3500439"/>
            <a:ext cx="0" cy="1528761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4822" name="TextBox 5"/>
          <p:cNvSpPr txBox="1">
            <a:spLocks noChangeArrowheads="1"/>
          </p:cNvSpPr>
          <p:nvPr/>
        </p:nvSpPr>
        <p:spPr bwMode="auto">
          <a:xfrm>
            <a:off x="3276600" y="3886200"/>
            <a:ext cx="340654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3</a:t>
            </a:r>
          </a:p>
        </p:txBody>
      </p:sp>
      <p:sp>
        <p:nvSpPr>
          <p:cNvPr id="7" name="Oval 6"/>
          <p:cNvSpPr/>
          <p:nvPr/>
        </p:nvSpPr>
        <p:spPr>
          <a:xfrm>
            <a:off x="762000" y="1824039"/>
            <a:ext cx="914400" cy="914400"/>
          </a:xfrm>
          <a:prstGeom prst="ellipse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r>
              <a:rPr lang="en-US" sz="2800" b="1" dirty="0">
                <a:latin typeface="Calibri"/>
                <a:cs typeface="Calibri"/>
              </a:rPr>
              <a:t>A</a:t>
            </a:r>
          </a:p>
        </p:txBody>
      </p:sp>
      <p:sp>
        <p:nvSpPr>
          <p:cNvPr id="8" name="Oval 7"/>
          <p:cNvSpPr/>
          <p:nvPr/>
        </p:nvSpPr>
        <p:spPr>
          <a:xfrm>
            <a:off x="2667000" y="2586039"/>
            <a:ext cx="914400" cy="914400"/>
          </a:xfrm>
          <a:prstGeom prst="ellipse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r>
              <a:rPr lang="en-US" sz="2800" b="1" dirty="0">
                <a:latin typeface="Calibri"/>
                <a:cs typeface="Calibri"/>
              </a:rPr>
              <a:t>C</a:t>
            </a:r>
          </a:p>
        </p:txBody>
      </p:sp>
      <p:sp>
        <p:nvSpPr>
          <p:cNvPr id="9" name="Oval 8"/>
          <p:cNvSpPr/>
          <p:nvPr/>
        </p:nvSpPr>
        <p:spPr>
          <a:xfrm>
            <a:off x="2667000" y="5029200"/>
            <a:ext cx="914400" cy="914400"/>
          </a:xfrm>
          <a:prstGeom prst="ellipse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r>
              <a:rPr lang="en-US" sz="2800" b="1" dirty="0">
                <a:latin typeface="Calibri"/>
                <a:cs typeface="Calibri"/>
              </a:rPr>
              <a:t>G</a:t>
            </a:r>
          </a:p>
        </p:txBody>
      </p:sp>
      <p:sp>
        <p:nvSpPr>
          <p:cNvPr id="34826" name="TextBox 9"/>
          <p:cNvSpPr txBox="1">
            <a:spLocks noChangeArrowheads="1"/>
          </p:cNvSpPr>
          <p:nvPr/>
        </p:nvSpPr>
        <p:spPr bwMode="auto">
          <a:xfrm>
            <a:off x="609600" y="2819400"/>
            <a:ext cx="730697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sz="2400" b="1" i="1" dirty="0">
                <a:solidFill>
                  <a:srgbClr val="C00000"/>
                </a:solidFill>
                <a:latin typeface="Calibri"/>
                <a:cs typeface="Calibri"/>
              </a:rPr>
              <a:t>h=4</a:t>
            </a:r>
          </a:p>
        </p:txBody>
      </p:sp>
      <p:sp>
        <p:nvSpPr>
          <p:cNvPr id="34827" name="TextBox 10"/>
          <p:cNvSpPr txBox="1">
            <a:spLocks noChangeArrowheads="1"/>
          </p:cNvSpPr>
          <p:nvPr/>
        </p:nvSpPr>
        <p:spPr bwMode="auto">
          <a:xfrm>
            <a:off x="3657600" y="2819400"/>
            <a:ext cx="730697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sz="2400" b="1" i="1" dirty="0">
                <a:solidFill>
                  <a:srgbClr val="C00000"/>
                </a:solidFill>
                <a:latin typeface="Calibri"/>
                <a:cs typeface="Calibri"/>
              </a:rPr>
              <a:t>h=1</a:t>
            </a:r>
          </a:p>
        </p:txBody>
      </p:sp>
      <p:sp>
        <p:nvSpPr>
          <p:cNvPr id="34828" name="TextBox 11"/>
          <p:cNvSpPr txBox="1">
            <a:spLocks noChangeArrowheads="1"/>
          </p:cNvSpPr>
          <p:nvPr/>
        </p:nvSpPr>
        <p:spPr bwMode="auto">
          <a:xfrm>
            <a:off x="1905000" y="2509837"/>
            <a:ext cx="340654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1</a:t>
            </a:r>
          </a:p>
        </p:txBody>
      </p:sp>
      <p:cxnSp>
        <p:nvCxnSpPr>
          <p:cNvPr id="17" name="Straight Arrow Connector 16"/>
          <p:cNvCxnSpPr>
            <a:stCxn id="7" idx="5"/>
            <a:endCxn id="9" idx="1"/>
          </p:cNvCxnSpPr>
          <p:nvPr/>
        </p:nvCxnSpPr>
        <p:spPr>
          <a:xfrm>
            <a:off x="1542489" y="2604528"/>
            <a:ext cx="1258422" cy="2558583"/>
          </a:xfrm>
          <a:prstGeom prst="straightConnector1">
            <a:avLst/>
          </a:prstGeom>
          <a:ln w="57150">
            <a:solidFill>
              <a:srgbClr val="C00000"/>
            </a:solidFill>
            <a:prstDash val="sysDot"/>
            <a:headEnd type="none" w="med" len="med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7" idx="6"/>
            <a:endCxn id="8" idx="1"/>
          </p:cNvCxnSpPr>
          <p:nvPr/>
        </p:nvCxnSpPr>
        <p:spPr>
          <a:xfrm>
            <a:off x="1676400" y="2281239"/>
            <a:ext cx="1124511" cy="438711"/>
          </a:xfrm>
          <a:prstGeom prst="straightConnector1">
            <a:avLst/>
          </a:prstGeom>
          <a:ln w="57150">
            <a:solidFill>
              <a:srgbClr val="008000"/>
            </a:solidFill>
            <a:headEnd type="none" w="med" len="med"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6" name="TextBox 9"/>
          <p:cNvSpPr txBox="1">
            <a:spLocks noChangeArrowheads="1"/>
          </p:cNvSpPr>
          <p:nvPr/>
        </p:nvSpPr>
        <p:spPr bwMode="auto">
          <a:xfrm>
            <a:off x="609600" y="3200400"/>
            <a:ext cx="730697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sz="2400" b="1" i="1" dirty="0">
                <a:solidFill>
                  <a:srgbClr val="C00000"/>
                </a:solidFill>
                <a:latin typeface="Calibri"/>
                <a:cs typeface="Calibri"/>
              </a:rPr>
              <a:t>h=2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609600" y="3019425"/>
            <a:ext cx="838200" cy="63808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097353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822" grpId="0"/>
      <p:bldP spid="34822" grpId="1"/>
      <p:bldP spid="7" grpId="0" animBg="1"/>
      <p:bldP spid="8" grpId="0" animBg="1"/>
      <p:bldP spid="9" grpId="0" animBg="1"/>
      <p:bldP spid="9" grpId="1" animBg="1"/>
      <p:bldP spid="34826" grpId="0"/>
      <p:bldP spid="34827" grpId="0"/>
      <p:bldP spid="34828" grpId="0"/>
      <p:bldP spid="26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Optimality of A* Graph Search</a:t>
            </a:r>
          </a:p>
        </p:txBody>
      </p:sp>
      <p:pic>
        <p:nvPicPr>
          <p:cNvPr id="4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26501" y="1753559"/>
            <a:ext cx="5862797" cy="42226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64754331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Freeform 21"/>
          <p:cNvSpPr>
            <a:spLocks/>
          </p:cNvSpPr>
          <p:nvPr/>
        </p:nvSpPr>
        <p:spPr bwMode="auto">
          <a:xfrm>
            <a:off x="8518525" y="2362200"/>
            <a:ext cx="1616075" cy="2381251"/>
          </a:xfrm>
          <a:custGeom>
            <a:avLst/>
            <a:gdLst>
              <a:gd name="T0" fmla="*/ 2147483647 w 1018"/>
              <a:gd name="T1" fmla="*/ 2147483647 h 1500"/>
              <a:gd name="T2" fmla="*/ 2147483647 w 1018"/>
              <a:gd name="T3" fmla="*/ 2147483647 h 1500"/>
              <a:gd name="T4" fmla="*/ 2147483647 w 1018"/>
              <a:gd name="T5" fmla="*/ 2147483647 h 1500"/>
              <a:gd name="T6" fmla="*/ 2147483647 w 1018"/>
              <a:gd name="T7" fmla="*/ 2147483647 h 1500"/>
              <a:gd name="T8" fmla="*/ 2147483647 w 1018"/>
              <a:gd name="T9" fmla="*/ 2147483647 h 1500"/>
              <a:gd name="T10" fmla="*/ 2147483647 w 1018"/>
              <a:gd name="T11" fmla="*/ 2147483647 h 1500"/>
              <a:gd name="T12" fmla="*/ 2147483647 w 1018"/>
              <a:gd name="T13" fmla="*/ 2147483647 h 1500"/>
              <a:gd name="T14" fmla="*/ 2147483647 w 1018"/>
              <a:gd name="T15" fmla="*/ 2147483647 h 1500"/>
              <a:gd name="T16" fmla="*/ 2147483647 w 1018"/>
              <a:gd name="T17" fmla="*/ 2147483647 h 1500"/>
              <a:gd name="T18" fmla="*/ 0 w 1018"/>
              <a:gd name="T19" fmla="*/ 2147483647 h 1500"/>
              <a:gd name="T20" fmla="*/ 2147483647 w 1018"/>
              <a:gd name="T21" fmla="*/ 2147483647 h 1500"/>
              <a:gd name="T22" fmla="*/ 2147483647 w 1018"/>
              <a:gd name="T23" fmla="*/ 2147483647 h 1500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018"/>
              <a:gd name="T37" fmla="*/ 0 h 1500"/>
              <a:gd name="T38" fmla="*/ 1018 w 1018"/>
              <a:gd name="T39" fmla="*/ 1500 h 1500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1018" h="1500">
                <a:moveTo>
                  <a:pt x="636" y="164"/>
                </a:moveTo>
                <a:cubicBezTo>
                  <a:pt x="714" y="273"/>
                  <a:pt x="995" y="706"/>
                  <a:pt x="1018" y="842"/>
                </a:cubicBezTo>
                <a:cubicBezTo>
                  <a:pt x="963" y="845"/>
                  <a:pt x="797" y="942"/>
                  <a:pt x="772" y="978"/>
                </a:cubicBezTo>
                <a:cubicBezTo>
                  <a:pt x="771" y="1024"/>
                  <a:pt x="817" y="1372"/>
                  <a:pt x="691" y="1446"/>
                </a:cubicBezTo>
                <a:cubicBezTo>
                  <a:pt x="662" y="1493"/>
                  <a:pt x="626" y="1495"/>
                  <a:pt x="573" y="1500"/>
                </a:cubicBezTo>
                <a:cubicBezTo>
                  <a:pt x="531" y="1490"/>
                  <a:pt x="524" y="1490"/>
                  <a:pt x="492" y="1468"/>
                </a:cubicBezTo>
                <a:cubicBezTo>
                  <a:pt x="474" y="1442"/>
                  <a:pt x="433" y="1401"/>
                  <a:pt x="406" y="1382"/>
                </a:cubicBezTo>
                <a:cubicBezTo>
                  <a:pt x="370" y="1332"/>
                  <a:pt x="390" y="1355"/>
                  <a:pt x="347" y="1312"/>
                </a:cubicBezTo>
                <a:cubicBezTo>
                  <a:pt x="276" y="1241"/>
                  <a:pt x="350" y="1294"/>
                  <a:pt x="304" y="1263"/>
                </a:cubicBezTo>
                <a:cubicBezTo>
                  <a:pt x="236" y="1164"/>
                  <a:pt x="115" y="1184"/>
                  <a:pt x="0" y="1181"/>
                </a:cubicBezTo>
                <a:cubicBezTo>
                  <a:pt x="46" y="1005"/>
                  <a:pt x="460" y="338"/>
                  <a:pt x="566" y="169"/>
                </a:cubicBezTo>
                <a:cubicBezTo>
                  <a:pt x="672" y="0"/>
                  <a:pt x="622" y="165"/>
                  <a:pt x="636" y="164"/>
                </a:cubicBezTo>
                <a:close/>
              </a:path>
            </a:pathLst>
          </a:cu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198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/>
                <a:cs typeface="Calibri"/>
              </a:rPr>
              <a:t>Optimality of A* Graph Search</a:t>
            </a:r>
          </a:p>
        </p:txBody>
      </p:sp>
      <p:sp>
        <p:nvSpPr>
          <p:cNvPr id="41988" name="Rectangle 3"/>
          <p:cNvSpPr>
            <a:spLocks noGrp="1" noChangeArrowheads="1"/>
          </p:cNvSpPr>
          <p:nvPr>
            <p:ph idx="1"/>
          </p:nvPr>
        </p:nvSpPr>
        <p:spPr>
          <a:xfrm>
            <a:off x="838200" y="1600200"/>
            <a:ext cx="6248400" cy="4419600"/>
          </a:xfrm>
        </p:spPr>
        <p:txBody>
          <a:bodyPr/>
          <a:lstStyle/>
          <a:p>
            <a:pPr eaLnBrk="1" hangingPunct="1"/>
            <a:r>
              <a:rPr lang="en-US" sz="2800" dirty="0">
                <a:latin typeface="Calibri"/>
                <a:cs typeface="Calibri"/>
              </a:rPr>
              <a:t>Sketch: consider what A* does with a consistent heuristic:</a:t>
            </a:r>
          </a:p>
          <a:p>
            <a:pPr lvl="1"/>
            <a:endParaRPr lang="en-US" sz="1400" dirty="0">
              <a:latin typeface="Calibri"/>
              <a:cs typeface="Calibri"/>
            </a:endParaRPr>
          </a:p>
          <a:p>
            <a:pPr lvl="1" eaLnBrk="1" hangingPunct="1"/>
            <a:r>
              <a:rPr lang="en-US" sz="2400" dirty="0">
                <a:latin typeface="Calibri"/>
                <a:cs typeface="Calibri"/>
              </a:rPr>
              <a:t>Fact 1: In tree search, A* expands nodes in increasing total f value (f-contours)</a:t>
            </a:r>
            <a:br>
              <a:rPr lang="en-US" sz="2400" dirty="0">
                <a:latin typeface="Calibri"/>
                <a:cs typeface="Calibri"/>
              </a:rPr>
            </a:br>
            <a:endParaRPr lang="en-US" sz="1400" dirty="0">
              <a:latin typeface="Calibri"/>
              <a:cs typeface="Calibri"/>
            </a:endParaRPr>
          </a:p>
          <a:p>
            <a:pPr lvl="1" eaLnBrk="1" hangingPunct="1"/>
            <a:r>
              <a:rPr lang="en-US" sz="2400" dirty="0">
                <a:latin typeface="Calibri"/>
                <a:cs typeface="Calibri"/>
              </a:rPr>
              <a:t>Fact 2: For every state s, nodes that reach s optimally are expanded before nodes that reach s </a:t>
            </a:r>
            <a:r>
              <a:rPr lang="en-US" sz="2400" dirty="0" err="1">
                <a:latin typeface="Calibri"/>
                <a:cs typeface="Calibri"/>
              </a:rPr>
              <a:t>suboptimally</a:t>
            </a:r>
            <a:endParaRPr lang="en-US" sz="2400" dirty="0">
              <a:latin typeface="Calibri"/>
              <a:cs typeface="Calibri"/>
            </a:endParaRPr>
          </a:p>
          <a:p>
            <a:pPr lvl="1"/>
            <a:endParaRPr lang="en-US" sz="1400" dirty="0">
              <a:latin typeface="Calibri"/>
              <a:cs typeface="Calibri"/>
            </a:endParaRPr>
          </a:p>
          <a:p>
            <a:pPr lvl="1" eaLnBrk="1" hangingPunct="1"/>
            <a:r>
              <a:rPr lang="en-US" sz="2400" dirty="0">
                <a:latin typeface="Calibri"/>
                <a:cs typeface="Calibri"/>
              </a:rPr>
              <a:t>Result: A* graph search is optimal</a:t>
            </a:r>
          </a:p>
        </p:txBody>
      </p:sp>
      <p:sp>
        <p:nvSpPr>
          <p:cNvPr id="41989" name="Freeform 9"/>
          <p:cNvSpPr>
            <a:spLocks/>
          </p:cNvSpPr>
          <p:nvPr/>
        </p:nvSpPr>
        <p:spPr bwMode="auto">
          <a:xfrm>
            <a:off x="8001000" y="2533651"/>
            <a:ext cx="2927351" cy="2554287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1990" name="Oval 10"/>
          <p:cNvSpPr>
            <a:spLocks noChangeArrowheads="1"/>
          </p:cNvSpPr>
          <p:nvPr/>
        </p:nvSpPr>
        <p:spPr bwMode="auto">
          <a:xfrm>
            <a:off x="9123363" y="2889250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1991" name="Oval 11"/>
          <p:cNvSpPr>
            <a:spLocks noChangeArrowheads="1"/>
          </p:cNvSpPr>
          <p:nvPr/>
        </p:nvSpPr>
        <p:spPr bwMode="auto">
          <a:xfrm>
            <a:off x="9599613" y="2879726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1992" name="Text Box 12"/>
          <p:cNvSpPr txBox="1">
            <a:spLocks noChangeArrowheads="1"/>
          </p:cNvSpPr>
          <p:nvPr/>
        </p:nvSpPr>
        <p:spPr bwMode="auto">
          <a:xfrm>
            <a:off x="9253538" y="2740026"/>
            <a:ext cx="274637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…</a:t>
            </a:r>
          </a:p>
        </p:txBody>
      </p:sp>
      <p:sp>
        <p:nvSpPr>
          <p:cNvPr id="41993" name="Oval 16"/>
          <p:cNvSpPr>
            <a:spLocks noChangeArrowheads="1"/>
          </p:cNvSpPr>
          <p:nvPr/>
        </p:nvSpPr>
        <p:spPr bwMode="auto">
          <a:xfrm>
            <a:off x="9847263" y="3929063"/>
            <a:ext cx="179387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1994" name="Oval 17"/>
          <p:cNvSpPr>
            <a:spLocks noChangeArrowheads="1"/>
          </p:cNvSpPr>
          <p:nvPr/>
        </p:nvSpPr>
        <p:spPr bwMode="auto">
          <a:xfrm>
            <a:off x="9367838" y="4484688"/>
            <a:ext cx="179387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1995" name="Freeform 19"/>
          <p:cNvSpPr>
            <a:spLocks/>
          </p:cNvSpPr>
          <p:nvPr/>
        </p:nvSpPr>
        <p:spPr bwMode="auto">
          <a:xfrm>
            <a:off x="9321800" y="3275014"/>
            <a:ext cx="179388" cy="1196975"/>
          </a:xfrm>
          <a:custGeom>
            <a:avLst/>
            <a:gdLst>
              <a:gd name="T0" fmla="*/ 2147483647 w 113"/>
              <a:gd name="T1" fmla="*/ 0 h 754"/>
              <a:gd name="T2" fmla="*/ 2147483647 w 113"/>
              <a:gd name="T3" fmla="*/ 2147483647 h 754"/>
              <a:gd name="T4" fmla="*/ 2147483647 w 113"/>
              <a:gd name="T5" fmla="*/ 2147483647 h 754"/>
              <a:gd name="T6" fmla="*/ 2147483647 w 113"/>
              <a:gd name="T7" fmla="*/ 2147483647 h 754"/>
              <a:gd name="T8" fmla="*/ 2147483647 w 113"/>
              <a:gd name="T9" fmla="*/ 2147483647 h 754"/>
              <a:gd name="T10" fmla="*/ 0 w 113"/>
              <a:gd name="T11" fmla="*/ 2147483647 h 754"/>
              <a:gd name="T12" fmla="*/ 2147483647 w 113"/>
              <a:gd name="T13" fmla="*/ 2147483647 h 754"/>
              <a:gd name="T14" fmla="*/ 2147483647 w 113"/>
              <a:gd name="T15" fmla="*/ 2147483647 h 754"/>
              <a:gd name="T16" fmla="*/ 2147483647 w 113"/>
              <a:gd name="T17" fmla="*/ 2147483647 h 754"/>
              <a:gd name="T18" fmla="*/ 2147483647 w 113"/>
              <a:gd name="T19" fmla="*/ 2147483647 h 754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13"/>
              <a:gd name="T31" fmla="*/ 0 h 754"/>
              <a:gd name="T32" fmla="*/ 113 w 113"/>
              <a:gd name="T33" fmla="*/ 754 h 754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13" h="754">
                <a:moveTo>
                  <a:pt x="80" y="0"/>
                </a:moveTo>
                <a:cubicBezTo>
                  <a:pt x="85" y="21"/>
                  <a:pt x="90" y="40"/>
                  <a:pt x="97" y="60"/>
                </a:cubicBezTo>
                <a:cubicBezTo>
                  <a:pt x="113" y="160"/>
                  <a:pt x="99" y="191"/>
                  <a:pt x="54" y="264"/>
                </a:cubicBezTo>
                <a:cubicBezTo>
                  <a:pt x="47" y="289"/>
                  <a:pt x="35" y="313"/>
                  <a:pt x="21" y="334"/>
                </a:cubicBezTo>
                <a:cubicBezTo>
                  <a:pt x="12" y="374"/>
                  <a:pt x="21" y="340"/>
                  <a:pt x="10" y="372"/>
                </a:cubicBezTo>
                <a:cubicBezTo>
                  <a:pt x="6" y="383"/>
                  <a:pt x="0" y="404"/>
                  <a:pt x="0" y="404"/>
                </a:cubicBezTo>
                <a:cubicBezTo>
                  <a:pt x="4" y="446"/>
                  <a:pt x="13" y="491"/>
                  <a:pt x="43" y="523"/>
                </a:cubicBezTo>
                <a:cubicBezTo>
                  <a:pt x="45" y="530"/>
                  <a:pt x="45" y="537"/>
                  <a:pt x="48" y="544"/>
                </a:cubicBezTo>
                <a:cubicBezTo>
                  <a:pt x="51" y="550"/>
                  <a:pt x="57" y="554"/>
                  <a:pt x="59" y="560"/>
                </a:cubicBezTo>
                <a:cubicBezTo>
                  <a:pt x="78" y="626"/>
                  <a:pt x="70" y="684"/>
                  <a:pt x="70" y="754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1996" name="Freeform 20"/>
          <p:cNvSpPr>
            <a:spLocks/>
          </p:cNvSpPr>
          <p:nvPr/>
        </p:nvSpPr>
        <p:spPr bwMode="auto">
          <a:xfrm>
            <a:off x="9739311" y="3471862"/>
            <a:ext cx="222251" cy="436563"/>
          </a:xfrm>
          <a:custGeom>
            <a:avLst/>
            <a:gdLst>
              <a:gd name="T0" fmla="*/ 0 w 140"/>
              <a:gd name="T1" fmla="*/ 0 h 275"/>
              <a:gd name="T2" fmla="*/ 2147483647 w 140"/>
              <a:gd name="T3" fmla="*/ 2147483647 h 275"/>
              <a:gd name="T4" fmla="*/ 2147483647 w 140"/>
              <a:gd name="T5" fmla="*/ 2147483647 h 275"/>
              <a:gd name="T6" fmla="*/ 2147483647 w 140"/>
              <a:gd name="T7" fmla="*/ 2147483647 h 275"/>
              <a:gd name="T8" fmla="*/ 2147483647 w 140"/>
              <a:gd name="T9" fmla="*/ 2147483647 h 275"/>
              <a:gd name="T10" fmla="*/ 2147483647 w 140"/>
              <a:gd name="T11" fmla="*/ 2147483647 h 275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40"/>
              <a:gd name="T19" fmla="*/ 0 h 275"/>
              <a:gd name="T20" fmla="*/ 140 w 140"/>
              <a:gd name="T21" fmla="*/ 275 h 275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40" h="275">
                <a:moveTo>
                  <a:pt x="0" y="0"/>
                </a:moveTo>
                <a:cubicBezTo>
                  <a:pt x="11" y="11"/>
                  <a:pt x="20" y="24"/>
                  <a:pt x="33" y="33"/>
                </a:cubicBezTo>
                <a:cubicBezTo>
                  <a:pt x="59" y="52"/>
                  <a:pt x="92" y="58"/>
                  <a:pt x="119" y="76"/>
                </a:cubicBezTo>
                <a:cubicBezTo>
                  <a:pt x="140" y="106"/>
                  <a:pt x="138" y="138"/>
                  <a:pt x="124" y="172"/>
                </a:cubicBezTo>
                <a:cubicBezTo>
                  <a:pt x="116" y="190"/>
                  <a:pt x="92" y="221"/>
                  <a:pt x="92" y="221"/>
                </a:cubicBezTo>
                <a:cubicBezTo>
                  <a:pt x="98" y="240"/>
                  <a:pt x="114" y="255"/>
                  <a:pt x="114" y="275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1997" name="Oval 22"/>
          <p:cNvSpPr>
            <a:spLocks noChangeArrowheads="1"/>
          </p:cNvSpPr>
          <p:nvPr/>
        </p:nvSpPr>
        <p:spPr bwMode="auto">
          <a:xfrm>
            <a:off x="9355138" y="2463801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1998" name="Freeform 23"/>
          <p:cNvSpPr>
            <a:spLocks/>
          </p:cNvSpPr>
          <p:nvPr/>
        </p:nvSpPr>
        <p:spPr bwMode="auto">
          <a:xfrm>
            <a:off x="8783637" y="3368676"/>
            <a:ext cx="1181100" cy="557212"/>
          </a:xfrm>
          <a:custGeom>
            <a:avLst/>
            <a:gdLst>
              <a:gd name="T0" fmla="*/ 2147483647 w 744"/>
              <a:gd name="T1" fmla="*/ 0 h 351"/>
              <a:gd name="T2" fmla="*/ 2147483647 w 744"/>
              <a:gd name="T3" fmla="*/ 2147483647 h 351"/>
              <a:gd name="T4" fmla="*/ 2147483647 w 744"/>
              <a:gd name="T5" fmla="*/ 2147483647 h 351"/>
              <a:gd name="T6" fmla="*/ 2147483647 w 744"/>
              <a:gd name="T7" fmla="*/ 2147483647 h 351"/>
              <a:gd name="T8" fmla="*/ 0 w 744"/>
              <a:gd name="T9" fmla="*/ 2147483647 h 35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44"/>
              <a:gd name="T16" fmla="*/ 0 h 351"/>
              <a:gd name="T17" fmla="*/ 744 w 744"/>
              <a:gd name="T18" fmla="*/ 351 h 35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44" h="351">
                <a:moveTo>
                  <a:pt x="744" y="0"/>
                </a:moveTo>
                <a:cubicBezTo>
                  <a:pt x="672" y="25"/>
                  <a:pt x="600" y="51"/>
                  <a:pt x="547" y="105"/>
                </a:cubicBezTo>
                <a:cubicBezTo>
                  <a:pt x="494" y="159"/>
                  <a:pt x="485" y="295"/>
                  <a:pt x="428" y="323"/>
                </a:cubicBezTo>
                <a:cubicBezTo>
                  <a:pt x="371" y="351"/>
                  <a:pt x="274" y="293"/>
                  <a:pt x="203" y="274"/>
                </a:cubicBezTo>
                <a:cubicBezTo>
                  <a:pt x="132" y="255"/>
                  <a:pt x="66" y="233"/>
                  <a:pt x="0" y="211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1999" name="Freeform 24"/>
          <p:cNvSpPr>
            <a:spLocks/>
          </p:cNvSpPr>
          <p:nvPr/>
        </p:nvSpPr>
        <p:spPr bwMode="auto">
          <a:xfrm>
            <a:off x="9039226" y="3100388"/>
            <a:ext cx="747713" cy="293688"/>
          </a:xfrm>
          <a:custGeom>
            <a:avLst/>
            <a:gdLst>
              <a:gd name="T0" fmla="*/ 2147483647 w 471"/>
              <a:gd name="T1" fmla="*/ 0 h 185"/>
              <a:gd name="T2" fmla="*/ 2147483647 w 471"/>
              <a:gd name="T3" fmla="*/ 2147483647 h 185"/>
              <a:gd name="T4" fmla="*/ 0 w 471"/>
              <a:gd name="T5" fmla="*/ 2147483647 h 185"/>
              <a:gd name="T6" fmla="*/ 0 60000 65536"/>
              <a:gd name="T7" fmla="*/ 0 60000 65536"/>
              <a:gd name="T8" fmla="*/ 0 60000 65536"/>
              <a:gd name="T9" fmla="*/ 0 w 471"/>
              <a:gd name="T10" fmla="*/ 0 h 185"/>
              <a:gd name="T11" fmla="*/ 471 w 471"/>
              <a:gd name="T12" fmla="*/ 185 h 185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71" h="185">
                <a:moveTo>
                  <a:pt x="471" y="0"/>
                </a:moveTo>
                <a:cubicBezTo>
                  <a:pt x="394" y="76"/>
                  <a:pt x="317" y="153"/>
                  <a:pt x="239" y="169"/>
                </a:cubicBezTo>
                <a:cubicBezTo>
                  <a:pt x="161" y="185"/>
                  <a:pt x="80" y="142"/>
                  <a:pt x="0" y="99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2000" name="Text Box 26"/>
          <p:cNvSpPr txBox="1">
            <a:spLocks noChangeArrowheads="1"/>
          </p:cNvSpPr>
          <p:nvPr/>
        </p:nvSpPr>
        <p:spPr bwMode="auto">
          <a:xfrm>
            <a:off x="10277475" y="3468689"/>
            <a:ext cx="8255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f </a:t>
            </a:r>
            <a:r>
              <a:rPr lang="en-US">
                <a:latin typeface="Calibri"/>
                <a:cs typeface="Calibri"/>
                <a:sym typeface="Symbol" pitchFamily="18" charset="2"/>
              </a:rPr>
              <a:t> 3</a:t>
            </a:r>
          </a:p>
        </p:txBody>
      </p:sp>
      <p:sp>
        <p:nvSpPr>
          <p:cNvPr id="42001" name="Text Box 27"/>
          <p:cNvSpPr txBox="1">
            <a:spLocks noChangeArrowheads="1"/>
          </p:cNvSpPr>
          <p:nvPr/>
        </p:nvSpPr>
        <p:spPr bwMode="auto">
          <a:xfrm>
            <a:off x="10150475" y="3073401"/>
            <a:ext cx="8255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f </a:t>
            </a:r>
            <a:r>
              <a:rPr lang="en-US">
                <a:latin typeface="Calibri"/>
                <a:cs typeface="Calibri"/>
                <a:sym typeface="Symbol" pitchFamily="18" charset="2"/>
              </a:rPr>
              <a:t> 2</a:t>
            </a:r>
          </a:p>
        </p:txBody>
      </p:sp>
      <p:sp>
        <p:nvSpPr>
          <p:cNvPr id="42002" name="Text Box 28"/>
          <p:cNvSpPr txBox="1">
            <a:spLocks noChangeArrowheads="1"/>
          </p:cNvSpPr>
          <p:nvPr/>
        </p:nvSpPr>
        <p:spPr bwMode="auto">
          <a:xfrm>
            <a:off x="9950449" y="2695577"/>
            <a:ext cx="8255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f </a:t>
            </a:r>
            <a:r>
              <a:rPr lang="en-US">
                <a:latin typeface="Calibri"/>
                <a:cs typeface="Calibri"/>
                <a:sym typeface="Symbol" pitchFamily="18" charset="2"/>
              </a:rPr>
              <a:t> 1</a:t>
            </a:r>
          </a:p>
        </p:txBody>
      </p:sp>
    </p:spTree>
    <p:extLst>
      <p:ext uri="{BB962C8B-B14F-4D97-AF65-F5344CB8AC3E}">
        <p14:creationId xmlns:p14="http://schemas.microsoft.com/office/powerpoint/2010/main" val="3464164265"/>
      </p:ext>
    </p:extLst>
  </p:cSld>
  <p:clrMapOvr>
    <a:masterClrMapping/>
  </p:clrMapOvr>
  <p:transition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Optimality</a:t>
            </a:r>
          </a:p>
        </p:txBody>
      </p:sp>
      <p:sp>
        <p:nvSpPr>
          <p:cNvPr id="36867" name="Rectangle 3"/>
          <p:cNvSpPr>
            <a:spLocks noGrp="1" noChangeArrowheads="1"/>
          </p:cNvSpPr>
          <p:nvPr>
            <p:ph idx="1"/>
          </p:nvPr>
        </p:nvSpPr>
        <p:spPr>
          <a:xfrm>
            <a:off x="406400" y="1397001"/>
            <a:ext cx="6375400" cy="4729164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/>
              <a:t>Tree search: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A* is optimal if heuristic is admissible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UCS is a special case (h = 0)</a:t>
            </a:r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Graph search: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A* optimal if heuristic is consistent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UCS optimal (h = 0 is consistent)</a:t>
            </a:r>
          </a:p>
          <a:p>
            <a:pPr lvl="1" eaLnBrk="1" hangingPunct="1">
              <a:lnSpc>
                <a:spcPct val="80000"/>
              </a:lnSpc>
            </a:pPr>
            <a:endParaRPr lang="en-US" sz="20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Consistency implies admissibility</a:t>
            </a:r>
          </a:p>
          <a:p>
            <a:pPr lvl="1" eaLnBrk="1" hangingPunct="1">
              <a:lnSpc>
                <a:spcPct val="80000"/>
              </a:lnSpc>
            </a:pPr>
            <a:endParaRPr lang="en-US" sz="20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In general, most natural admissible heuristics tend to be consistent, especially if from relaxed problems</a:t>
            </a:r>
          </a:p>
        </p:txBody>
      </p:sp>
      <p:pic>
        <p:nvPicPr>
          <p:cNvPr id="4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59853" y="2009404"/>
            <a:ext cx="4720694" cy="34000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Recap: Search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33873" y="76200"/>
            <a:ext cx="8067052" cy="60579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3926859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A*: Summary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739590" y="1553037"/>
            <a:ext cx="4865218" cy="45372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81735522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A*: Summary</a:t>
            </a:r>
          </a:p>
        </p:txBody>
      </p:sp>
      <p:sp>
        <p:nvSpPr>
          <p:cNvPr id="3789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/>
              <a:t>A* uses both backward costs and (estimates of) forward costs</a:t>
            </a:r>
          </a:p>
          <a:p>
            <a:pPr lvl="4"/>
            <a:endParaRPr lang="en-US" sz="1600" dirty="0"/>
          </a:p>
          <a:p>
            <a:pPr eaLnBrk="1" hangingPunct="1"/>
            <a:r>
              <a:rPr lang="en-US" dirty="0"/>
              <a:t>A* is optimal with admissible / consistent heuristics</a:t>
            </a:r>
          </a:p>
          <a:p>
            <a:pPr lvl="4"/>
            <a:endParaRPr lang="en-US" sz="1600" dirty="0"/>
          </a:p>
          <a:p>
            <a:pPr eaLnBrk="1" hangingPunct="1"/>
            <a:r>
              <a:rPr lang="en-US" dirty="0"/>
              <a:t>Heuristic design is key: often use relaxed problems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81201" y="3886363"/>
            <a:ext cx="8077197" cy="24872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Tree Search Pseudo-Code</a:t>
            </a:r>
          </a:p>
        </p:txBody>
      </p:sp>
      <p:pic>
        <p:nvPicPr>
          <p:cNvPr id="4" name="Picture 3" descr="tree-search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981200"/>
            <a:ext cx="11665629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70582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Search Pseudo-Code</a:t>
            </a:r>
          </a:p>
        </p:txBody>
      </p:sp>
      <p:pic>
        <p:nvPicPr>
          <p:cNvPr id="3" name="Picture 2" descr="graph-search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752600"/>
            <a:ext cx="11406469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12685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Freeform 21"/>
          <p:cNvSpPr>
            <a:spLocks/>
          </p:cNvSpPr>
          <p:nvPr/>
        </p:nvSpPr>
        <p:spPr bwMode="auto">
          <a:xfrm>
            <a:off x="5873751" y="3598863"/>
            <a:ext cx="1616075" cy="2381251"/>
          </a:xfrm>
          <a:custGeom>
            <a:avLst/>
            <a:gdLst>
              <a:gd name="T0" fmla="*/ 2147483647 w 1018"/>
              <a:gd name="T1" fmla="*/ 2147483647 h 1500"/>
              <a:gd name="T2" fmla="*/ 2147483647 w 1018"/>
              <a:gd name="T3" fmla="*/ 2147483647 h 1500"/>
              <a:gd name="T4" fmla="*/ 2147483647 w 1018"/>
              <a:gd name="T5" fmla="*/ 2147483647 h 1500"/>
              <a:gd name="T6" fmla="*/ 2147483647 w 1018"/>
              <a:gd name="T7" fmla="*/ 2147483647 h 1500"/>
              <a:gd name="T8" fmla="*/ 2147483647 w 1018"/>
              <a:gd name="T9" fmla="*/ 2147483647 h 1500"/>
              <a:gd name="T10" fmla="*/ 2147483647 w 1018"/>
              <a:gd name="T11" fmla="*/ 2147483647 h 1500"/>
              <a:gd name="T12" fmla="*/ 2147483647 w 1018"/>
              <a:gd name="T13" fmla="*/ 2147483647 h 1500"/>
              <a:gd name="T14" fmla="*/ 2147483647 w 1018"/>
              <a:gd name="T15" fmla="*/ 2147483647 h 1500"/>
              <a:gd name="T16" fmla="*/ 2147483647 w 1018"/>
              <a:gd name="T17" fmla="*/ 2147483647 h 1500"/>
              <a:gd name="T18" fmla="*/ 0 w 1018"/>
              <a:gd name="T19" fmla="*/ 2147483647 h 1500"/>
              <a:gd name="T20" fmla="*/ 2147483647 w 1018"/>
              <a:gd name="T21" fmla="*/ 2147483647 h 1500"/>
              <a:gd name="T22" fmla="*/ 2147483647 w 1018"/>
              <a:gd name="T23" fmla="*/ 2147483647 h 1500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018"/>
              <a:gd name="T37" fmla="*/ 0 h 1500"/>
              <a:gd name="T38" fmla="*/ 1018 w 1018"/>
              <a:gd name="T39" fmla="*/ 1500 h 1500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1018" h="1500">
                <a:moveTo>
                  <a:pt x="636" y="164"/>
                </a:moveTo>
                <a:cubicBezTo>
                  <a:pt x="714" y="273"/>
                  <a:pt x="995" y="706"/>
                  <a:pt x="1018" y="842"/>
                </a:cubicBezTo>
                <a:cubicBezTo>
                  <a:pt x="963" y="845"/>
                  <a:pt x="797" y="942"/>
                  <a:pt x="772" y="978"/>
                </a:cubicBezTo>
                <a:cubicBezTo>
                  <a:pt x="771" y="1024"/>
                  <a:pt x="817" y="1372"/>
                  <a:pt x="691" y="1446"/>
                </a:cubicBezTo>
                <a:cubicBezTo>
                  <a:pt x="662" y="1493"/>
                  <a:pt x="626" y="1495"/>
                  <a:pt x="573" y="1500"/>
                </a:cubicBezTo>
                <a:cubicBezTo>
                  <a:pt x="531" y="1490"/>
                  <a:pt x="524" y="1490"/>
                  <a:pt x="492" y="1468"/>
                </a:cubicBezTo>
                <a:cubicBezTo>
                  <a:pt x="474" y="1442"/>
                  <a:pt x="433" y="1401"/>
                  <a:pt x="406" y="1382"/>
                </a:cubicBezTo>
                <a:cubicBezTo>
                  <a:pt x="370" y="1332"/>
                  <a:pt x="390" y="1355"/>
                  <a:pt x="347" y="1312"/>
                </a:cubicBezTo>
                <a:cubicBezTo>
                  <a:pt x="276" y="1241"/>
                  <a:pt x="350" y="1294"/>
                  <a:pt x="304" y="1263"/>
                </a:cubicBezTo>
                <a:cubicBezTo>
                  <a:pt x="236" y="1164"/>
                  <a:pt x="115" y="1184"/>
                  <a:pt x="0" y="1181"/>
                </a:cubicBezTo>
                <a:cubicBezTo>
                  <a:pt x="46" y="1005"/>
                  <a:pt x="460" y="338"/>
                  <a:pt x="566" y="169"/>
                </a:cubicBezTo>
                <a:cubicBezTo>
                  <a:pt x="672" y="0"/>
                  <a:pt x="622" y="165"/>
                  <a:pt x="636" y="164"/>
                </a:cubicBezTo>
                <a:close/>
              </a:path>
            </a:pathLst>
          </a:cu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4198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Optimality of A* Graph Search</a:t>
            </a:r>
          </a:p>
        </p:txBody>
      </p:sp>
      <p:sp>
        <p:nvSpPr>
          <p:cNvPr id="41988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8229600" cy="2133600"/>
          </a:xfrm>
        </p:spPr>
        <p:txBody>
          <a:bodyPr/>
          <a:lstStyle/>
          <a:p>
            <a:pPr eaLnBrk="1" hangingPunct="1"/>
            <a:r>
              <a:rPr lang="en-US" sz="2800" dirty="0"/>
              <a:t>Consider what A* does:</a:t>
            </a:r>
          </a:p>
          <a:p>
            <a:pPr lvl="1" eaLnBrk="1" hangingPunct="1"/>
            <a:r>
              <a:rPr lang="en-US" sz="2400" dirty="0"/>
              <a:t>Expands nodes in increasing total f value (f-contours)</a:t>
            </a:r>
            <a:br>
              <a:rPr lang="en-US" sz="2400" dirty="0"/>
            </a:br>
            <a:r>
              <a:rPr lang="en-US" sz="2400" dirty="0"/>
              <a:t>Reminder: f(n) = g(n) + h(n) = cost to n + heuristic</a:t>
            </a:r>
          </a:p>
          <a:p>
            <a:pPr lvl="1" eaLnBrk="1" hangingPunct="1"/>
            <a:r>
              <a:rPr lang="en-US" sz="2400" dirty="0"/>
              <a:t>Proof idea: the optimal goal(s) have the lowest f value, so it must get expanded first</a:t>
            </a:r>
          </a:p>
        </p:txBody>
      </p:sp>
      <p:sp>
        <p:nvSpPr>
          <p:cNvPr id="41989" name="Freeform 9"/>
          <p:cNvSpPr>
            <a:spLocks/>
          </p:cNvSpPr>
          <p:nvPr/>
        </p:nvSpPr>
        <p:spPr bwMode="auto">
          <a:xfrm>
            <a:off x="5356226" y="3770314"/>
            <a:ext cx="2927351" cy="2554287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41990" name="Oval 10"/>
          <p:cNvSpPr>
            <a:spLocks noChangeArrowheads="1"/>
          </p:cNvSpPr>
          <p:nvPr/>
        </p:nvSpPr>
        <p:spPr bwMode="auto">
          <a:xfrm>
            <a:off x="6478589" y="4125913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41991" name="Oval 11"/>
          <p:cNvSpPr>
            <a:spLocks noChangeArrowheads="1"/>
          </p:cNvSpPr>
          <p:nvPr/>
        </p:nvSpPr>
        <p:spPr bwMode="auto">
          <a:xfrm>
            <a:off x="6954839" y="4116389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41992" name="Text Box 12"/>
          <p:cNvSpPr txBox="1">
            <a:spLocks noChangeArrowheads="1"/>
          </p:cNvSpPr>
          <p:nvPr/>
        </p:nvSpPr>
        <p:spPr bwMode="auto">
          <a:xfrm>
            <a:off x="6608764" y="3976689"/>
            <a:ext cx="274637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…</a:t>
            </a:r>
          </a:p>
        </p:txBody>
      </p:sp>
      <p:sp>
        <p:nvSpPr>
          <p:cNvPr id="41993" name="Oval 16"/>
          <p:cNvSpPr>
            <a:spLocks noChangeArrowheads="1"/>
          </p:cNvSpPr>
          <p:nvPr/>
        </p:nvSpPr>
        <p:spPr bwMode="auto">
          <a:xfrm>
            <a:off x="7202489" y="5165726"/>
            <a:ext cx="179387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41994" name="Oval 17"/>
          <p:cNvSpPr>
            <a:spLocks noChangeArrowheads="1"/>
          </p:cNvSpPr>
          <p:nvPr/>
        </p:nvSpPr>
        <p:spPr bwMode="auto">
          <a:xfrm>
            <a:off x="6723064" y="5721351"/>
            <a:ext cx="179387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41995" name="Freeform 19"/>
          <p:cNvSpPr>
            <a:spLocks/>
          </p:cNvSpPr>
          <p:nvPr/>
        </p:nvSpPr>
        <p:spPr bwMode="auto">
          <a:xfrm>
            <a:off x="6677026" y="4511677"/>
            <a:ext cx="179388" cy="1196975"/>
          </a:xfrm>
          <a:custGeom>
            <a:avLst/>
            <a:gdLst>
              <a:gd name="T0" fmla="*/ 2147483647 w 113"/>
              <a:gd name="T1" fmla="*/ 0 h 754"/>
              <a:gd name="T2" fmla="*/ 2147483647 w 113"/>
              <a:gd name="T3" fmla="*/ 2147483647 h 754"/>
              <a:gd name="T4" fmla="*/ 2147483647 w 113"/>
              <a:gd name="T5" fmla="*/ 2147483647 h 754"/>
              <a:gd name="T6" fmla="*/ 2147483647 w 113"/>
              <a:gd name="T7" fmla="*/ 2147483647 h 754"/>
              <a:gd name="T8" fmla="*/ 2147483647 w 113"/>
              <a:gd name="T9" fmla="*/ 2147483647 h 754"/>
              <a:gd name="T10" fmla="*/ 0 w 113"/>
              <a:gd name="T11" fmla="*/ 2147483647 h 754"/>
              <a:gd name="T12" fmla="*/ 2147483647 w 113"/>
              <a:gd name="T13" fmla="*/ 2147483647 h 754"/>
              <a:gd name="T14" fmla="*/ 2147483647 w 113"/>
              <a:gd name="T15" fmla="*/ 2147483647 h 754"/>
              <a:gd name="T16" fmla="*/ 2147483647 w 113"/>
              <a:gd name="T17" fmla="*/ 2147483647 h 754"/>
              <a:gd name="T18" fmla="*/ 2147483647 w 113"/>
              <a:gd name="T19" fmla="*/ 2147483647 h 754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13"/>
              <a:gd name="T31" fmla="*/ 0 h 754"/>
              <a:gd name="T32" fmla="*/ 113 w 113"/>
              <a:gd name="T33" fmla="*/ 754 h 754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13" h="754">
                <a:moveTo>
                  <a:pt x="80" y="0"/>
                </a:moveTo>
                <a:cubicBezTo>
                  <a:pt x="85" y="21"/>
                  <a:pt x="90" y="40"/>
                  <a:pt x="97" y="60"/>
                </a:cubicBezTo>
                <a:cubicBezTo>
                  <a:pt x="113" y="160"/>
                  <a:pt x="99" y="191"/>
                  <a:pt x="54" y="264"/>
                </a:cubicBezTo>
                <a:cubicBezTo>
                  <a:pt x="47" y="289"/>
                  <a:pt x="35" y="313"/>
                  <a:pt x="21" y="334"/>
                </a:cubicBezTo>
                <a:cubicBezTo>
                  <a:pt x="12" y="374"/>
                  <a:pt x="21" y="340"/>
                  <a:pt x="10" y="372"/>
                </a:cubicBezTo>
                <a:cubicBezTo>
                  <a:pt x="6" y="383"/>
                  <a:pt x="0" y="404"/>
                  <a:pt x="0" y="404"/>
                </a:cubicBezTo>
                <a:cubicBezTo>
                  <a:pt x="4" y="446"/>
                  <a:pt x="13" y="491"/>
                  <a:pt x="43" y="523"/>
                </a:cubicBezTo>
                <a:cubicBezTo>
                  <a:pt x="45" y="530"/>
                  <a:pt x="45" y="537"/>
                  <a:pt x="48" y="544"/>
                </a:cubicBezTo>
                <a:cubicBezTo>
                  <a:pt x="51" y="550"/>
                  <a:pt x="57" y="554"/>
                  <a:pt x="59" y="560"/>
                </a:cubicBezTo>
                <a:cubicBezTo>
                  <a:pt x="78" y="626"/>
                  <a:pt x="70" y="684"/>
                  <a:pt x="70" y="754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41996" name="Freeform 20"/>
          <p:cNvSpPr>
            <a:spLocks/>
          </p:cNvSpPr>
          <p:nvPr/>
        </p:nvSpPr>
        <p:spPr bwMode="auto">
          <a:xfrm>
            <a:off x="7094537" y="4708525"/>
            <a:ext cx="222251" cy="436563"/>
          </a:xfrm>
          <a:custGeom>
            <a:avLst/>
            <a:gdLst>
              <a:gd name="T0" fmla="*/ 0 w 140"/>
              <a:gd name="T1" fmla="*/ 0 h 275"/>
              <a:gd name="T2" fmla="*/ 2147483647 w 140"/>
              <a:gd name="T3" fmla="*/ 2147483647 h 275"/>
              <a:gd name="T4" fmla="*/ 2147483647 w 140"/>
              <a:gd name="T5" fmla="*/ 2147483647 h 275"/>
              <a:gd name="T6" fmla="*/ 2147483647 w 140"/>
              <a:gd name="T7" fmla="*/ 2147483647 h 275"/>
              <a:gd name="T8" fmla="*/ 2147483647 w 140"/>
              <a:gd name="T9" fmla="*/ 2147483647 h 275"/>
              <a:gd name="T10" fmla="*/ 2147483647 w 140"/>
              <a:gd name="T11" fmla="*/ 2147483647 h 275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40"/>
              <a:gd name="T19" fmla="*/ 0 h 275"/>
              <a:gd name="T20" fmla="*/ 140 w 140"/>
              <a:gd name="T21" fmla="*/ 275 h 275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40" h="275">
                <a:moveTo>
                  <a:pt x="0" y="0"/>
                </a:moveTo>
                <a:cubicBezTo>
                  <a:pt x="11" y="11"/>
                  <a:pt x="20" y="24"/>
                  <a:pt x="33" y="33"/>
                </a:cubicBezTo>
                <a:cubicBezTo>
                  <a:pt x="59" y="52"/>
                  <a:pt x="92" y="58"/>
                  <a:pt x="119" y="76"/>
                </a:cubicBezTo>
                <a:cubicBezTo>
                  <a:pt x="140" y="106"/>
                  <a:pt x="138" y="138"/>
                  <a:pt x="124" y="172"/>
                </a:cubicBezTo>
                <a:cubicBezTo>
                  <a:pt x="116" y="190"/>
                  <a:pt x="92" y="221"/>
                  <a:pt x="92" y="221"/>
                </a:cubicBezTo>
                <a:cubicBezTo>
                  <a:pt x="98" y="240"/>
                  <a:pt x="114" y="255"/>
                  <a:pt x="114" y="275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41997" name="Oval 22"/>
          <p:cNvSpPr>
            <a:spLocks noChangeArrowheads="1"/>
          </p:cNvSpPr>
          <p:nvPr/>
        </p:nvSpPr>
        <p:spPr bwMode="auto">
          <a:xfrm>
            <a:off x="6710364" y="3700464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41998" name="Freeform 23"/>
          <p:cNvSpPr>
            <a:spLocks/>
          </p:cNvSpPr>
          <p:nvPr/>
        </p:nvSpPr>
        <p:spPr bwMode="auto">
          <a:xfrm>
            <a:off x="6138863" y="4605339"/>
            <a:ext cx="1181100" cy="557212"/>
          </a:xfrm>
          <a:custGeom>
            <a:avLst/>
            <a:gdLst>
              <a:gd name="T0" fmla="*/ 2147483647 w 744"/>
              <a:gd name="T1" fmla="*/ 0 h 351"/>
              <a:gd name="T2" fmla="*/ 2147483647 w 744"/>
              <a:gd name="T3" fmla="*/ 2147483647 h 351"/>
              <a:gd name="T4" fmla="*/ 2147483647 w 744"/>
              <a:gd name="T5" fmla="*/ 2147483647 h 351"/>
              <a:gd name="T6" fmla="*/ 2147483647 w 744"/>
              <a:gd name="T7" fmla="*/ 2147483647 h 351"/>
              <a:gd name="T8" fmla="*/ 0 w 744"/>
              <a:gd name="T9" fmla="*/ 2147483647 h 35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44"/>
              <a:gd name="T16" fmla="*/ 0 h 351"/>
              <a:gd name="T17" fmla="*/ 744 w 744"/>
              <a:gd name="T18" fmla="*/ 351 h 35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44" h="351">
                <a:moveTo>
                  <a:pt x="744" y="0"/>
                </a:moveTo>
                <a:cubicBezTo>
                  <a:pt x="672" y="25"/>
                  <a:pt x="600" y="51"/>
                  <a:pt x="547" y="105"/>
                </a:cubicBezTo>
                <a:cubicBezTo>
                  <a:pt x="494" y="159"/>
                  <a:pt x="485" y="295"/>
                  <a:pt x="428" y="323"/>
                </a:cubicBezTo>
                <a:cubicBezTo>
                  <a:pt x="371" y="351"/>
                  <a:pt x="274" y="293"/>
                  <a:pt x="203" y="274"/>
                </a:cubicBezTo>
                <a:cubicBezTo>
                  <a:pt x="132" y="255"/>
                  <a:pt x="66" y="233"/>
                  <a:pt x="0" y="211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41999" name="Freeform 24"/>
          <p:cNvSpPr>
            <a:spLocks/>
          </p:cNvSpPr>
          <p:nvPr/>
        </p:nvSpPr>
        <p:spPr bwMode="auto">
          <a:xfrm>
            <a:off x="6394452" y="4337051"/>
            <a:ext cx="747713" cy="293688"/>
          </a:xfrm>
          <a:custGeom>
            <a:avLst/>
            <a:gdLst>
              <a:gd name="T0" fmla="*/ 2147483647 w 471"/>
              <a:gd name="T1" fmla="*/ 0 h 185"/>
              <a:gd name="T2" fmla="*/ 2147483647 w 471"/>
              <a:gd name="T3" fmla="*/ 2147483647 h 185"/>
              <a:gd name="T4" fmla="*/ 0 w 471"/>
              <a:gd name="T5" fmla="*/ 2147483647 h 185"/>
              <a:gd name="T6" fmla="*/ 0 60000 65536"/>
              <a:gd name="T7" fmla="*/ 0 60000 65536"/>
              <a:gd name="T8" fmla="*/ 0 60000 65536"/>
              <a:gd name="T9" fmla="*/ 0 w 471"/>
              <a:gd name="T10" fmla="*/ 0 h 185"/>
              <a:gd name="T11" fmla="*/ 471 w 471"/>
              <a:gd name="T12" fmla="*/ 185 h 185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71" h="185">
                <a:moveTo>
                  <a:pt x="471" y="0"/>
                </a:moveTo>
                <a:cubicBezTo>
                  <a:pt x="394" y="76"/>
                  <a:pt x="317" y="153"/>
                  <a:pt x="239" y="169"/>
                </a:cubicBezTo>
                <a:cubicBezTo>
                  <a:pt x="161" y="185"/>
                  <a:pt x="80" y="142"/>
                  <a:pt x="0" y="99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42000" name="Text Box 26"/>
          <p:cNvSpPr txBox="1">
            <a:spLocks noChangeArrowheads="1"/>
          </p:cNvSpPr>
          <p:nvPr/>
        </p:nvSpPr>
        <p:spPr bwMode="auto">
          <a:xfrm>
            <a:off x="7632701" y="4705352"/>
            <a:ext cx="8255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f </a:t>
            </a:r>
            <a:r>
              <a:rPr lang="en-US">
                <a:sym typeface="Symbol" pitchFamily="18" charset="2"/>
              </a:rPr>
              <a:t> 3</a:t>
            </a:r>
          </a:p>
        </p:txBody>
      </p:sp>
      <p:sp>
        <p:nvSpPr>
          <p:cNvPr id="42001" name="Text Box 27"/>
          <p:cNvSpPr txBox="1">
            <a:spLocks noChangeArrowheads="1"/>
          </p:cNvSpPr>
          <p:nvPr/>
        </p:nvSpPr>
        <p:spPr bwMode="auto">
          <a:xfrm>
            <a:off x="7505701" y="4310064"/>
            <a:ext cx="8255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f </a:t>
            </a:r>
            <a:r>
              <a:rPr lang="en-US">
                <a:sym typeface="Symbol" pitchFamily="18" charset="2"/>
              </a:rPr>
              <a:t> 2</a:t>
            </a:r>
          </a:p>
        </p:txBody>
      </p:sp>
      <p:sp>
        <p:nvSpPr>
          <p:cNvPr id="42002" name="Text Box 28"/>
          <p:cNvSpPr txBox="1">
            <a:spLocks noChangeArrowheads="1"/>
          </p:cNvSpPr>
          <p:nvPr/>
        </p:nvSpPr>
        <p:spPr bwMode="auto">
          <a:xfrm>
            <a:off x="7305675" y="3932240"/>
            <a:ext cx="8255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f </a:t>
            </a:r>
            <a:r>
              <a:rPr lang="en-US">
                <a:sym typeface="Symbol" pitchFamily="18" charset="2"/>
              </a:rPr>
              <a:t> 1</a:t>
            </a:r>
          </a:p>
        </p:txBody>
      </p:sp>
      <p:sp>
        <p:nvSpPr>
          <p:cNvPr id="809989" name="Text Box 5"/>
          <p:cNvSpPr txBox="1">
            <a:spLocks noChangeArrowheads="1"/>
          </p:cNvSpPr>
          <p:nvPr/>
        </p:nvSpPr>
        <p:spPr bwMode="auto">
          <a:xfrm>
            <a:off x="1295400" y="4286250"/>
            <a:ext cx="3886200" cy="923328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dirty="0"/>
              <a:t>There’s a problem with this argument.  What are we assuming is true?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9989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Freeform 34"/>
          <p:cNvSpPr>
            <a:spLocks/>
          </p:cNvSpPr>
          <p:nvPr/>
        </p:nvSpPr>
        <p:spPr bwMode="auto">
          <a:xfrm>
            <a:off x="7610475" y="1690688"/>
            <a:ext cx="1931988" cy="2371725"/>
          </a:xfrm>
          <a:custGeom>
            <a:avLst/>
            <a:gdLst>
              <a:gd name="T0" fmla="*/ 2147483647 w 1217"/>
              <a:gd name="T1" fmla="*/ 0 h 1494"/>
              <a:gd name="T2" fmla="*/ 0 w 1217"/>
              <a:gd name="T3" fmla="*/ 2147483647 h 1494"/>
              <a:gd name="T4" fmla="*/ 2147483647 w 1217"/>
              <a:gd name="T5" fmla="*/ 2147483647 h 1494"/>
              <a:gd name="T6" fmla="*/ 2147483647 w 1217"/>
              <a:gd name="T7" fmla="*/ 2147483647 h 1494"/>
              <a:gd name="T8" fmla="*/ 2147483647 w 1217"/>
              <a:gd name="T9" fmla="*/ 2147483647 h 1494"/>
              <a:gd name="T10" fmla="*/ 2147483647 w 1217"/>
              <a:gd name="T11" fmla="*/ 2147483647 h 1494"/>
              <a:gd name="T12" fmla="*/ 2147483647 w 1217"/>
              <a:gd name="T13" fmla="*/ 0 h 1494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217"/>
              <a:gd name="T22" fmla="*/ 0 h 1494"/>
              <a:gd name="T23" fmla="*/ 1217 w 1217"/>
              <a:gd name="T24" fmla="*/ 1494 h 1494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217" h="1494">
                <a:moveTo>
                  <a:pt x="386" y="0"/>
                </a:moveTo>
                <a:cubicBezTo>
                  <a:pt x="322" y="114"/>
                  <a:pt x="196" y="352"/>
                  <a:pt x="0" y="682"/>
                </a:cubicBezTo>
                <a:cubicBezTo>
                  <a:pt x="56" y="829"/>
                  <a:pt x="128" y="798"/>
                  <a:pt x="196" y="857"/>
                </a:cubicBezTo>
                <a:cubicBezTo>
                  <a:pt x="264" y="916"/>
                  <a:pt x="308" y="996"/>
                  <a:pt x="407" y="1034"/>
                </a:cubicBezTo>
                <a:cubicBezTo>
                  <a:pt x="506" y="1072"/>
                  <a:pt x="667" y="1035"/>
                  <a:pt x="791" y="1082"/>
                </a:cubicBezTo>
                <a:cubicBezTo>
                  <a:pt x="915" y="1129"/>
                  <a:pt x="1217" y="1494"/>
                  <a:pt x="1152" y="1314"/>
                </a:cubicBezTo>
                <a:cubicBezTo>
                  <a:pt x="1087" y="1134"/>
                  <a:pt x="557" y="274"/>
                  <a:pt x="400" y="0"/>
                </a:cubicBezTo>
              </a:path>
            </a:pathLst>
          </a:custGeom>
          <a:solidFill>
            <a:srgbClr val="C0C0C0"/>
          </a:solidFill>
          <a:ln w="952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3584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Optimality of A* Graph Search</a:t>
            </a:r>
          </a:p>
        </p:txBody>
      </p:sp>
      <p:sp>
        <p:nvSpPr>
          <p:cNvPr id="782339" name="Rectangle 3"/>
          <p:cNvSpPr>
            <a:spLocks noGrp="1" noChangeArrowheads="1"/>
          </p:cNvSpPr>
          <p:nvPr>
            <p:ph idx="1"/>
          </p:nvPr>
        </p:nvSpPr>
        <p:spPr>
          <a:xfrm>
            <a:off x="1447800" y="1600201"/>
            <a:ext cx="5334000" cy="4525963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en-US" sz="2000" dirty="0"/>
              <a:t>Proof:</a:t>
            </a:r>
          </a:p>
          <a:p>
            <a:pPr eaLnBrk="1" hangingPunct="1"/>
            <a:r>
              <a:rPr lang="en-US" sz="2000" dirty="0"/>
              <a:t>New possible problem: some </a:t>
            </a:r>
            <a:r>
              <a:rPr lang="en-US" sz="2000" i="1" dirty="0"/>
              <a:t>n</a:t>
            </a:r>
            <a:r>
              <a:rPr lang="en-US" sz="2000" dirty="0"/>
              <a:t> on path to G* isn’t in queue when we need it, because some worse </a:t>
            </a:r>
            <a:r>
              <a:rPr lang="en-US" sz="2000" i="1" dirty="0"/>
              <a:t>n’</a:t>
            </a:r>
            <a:r>
              <a:rPr lang="en-US" sz="2000" dirty="0"/>
              <a:t> for the same state </a:t>
            </a:r>
            <a:r>
              <a:rPr lang="en-US" sz="2000" dirty="0" err="1"/>
              <a:t>dequeued</a:t>
            </a:r>
            <a:r>
              <a:rPr lang="en-US" sz="2000" dirty="0"/>
              <a:t> and expanded first (disaster!)</a:t>
            </a:r>
          </a:p>
          <a:p>
            <a:pPr eaLnBrk="1" hangingPunct="1"/>
            <a:r>
              <a:rPr lang="en-US" sz="2000" dirty="0"/>
              <a:t>Take the highest such </a:t>
            </a:r>
            <a:r>
              <a:rPr lang="en-US" sz="2000" i="1" dirty="0"/>
              <a:t>n </a:t>
            </a:r>
            <a:r>
              <a:rPr lang="en-US" sz="2000" dirty="0"/>
              <a:t>in tree</a:t>
            </a:r>
          </a:p>
          <a:p>
            <a:pPr eaLnBrk="1" hangingPunct="1"/>
            <a:r>
              <a:rPr lang="en-US" sz="2000" dirty="0"/>
              <a:t>Let </a:t>
            </a:r>
            <a:r>
              <a:rPr lang="en-US" sz="2000" i="1" dirty="0"/>
              <a:t>p</a:t>
            </a:r>
            <a:r>
              <a:rPr lang="en-US" sz="2000" dirty="0"/>
              <a:t> be the ancestor of </a:t>
            </a:r>
            <a:r>
              <a:rPr lang="en-US" sz="2000" i="1" dirty="0"/>
              <a:t>n </a:t>
            </a:r>
            <a:r>
              <a:rPr lang="en-US" sz="2000" dirty="0"/>
              <a:t>that was on the queue when </a:t>
            </a:r>
            <a:r>
              <a:rPr lang="en-US" sz="2000" i="1" dirty="0"/>
              <a:t>n</a:t>
            </a:r>
            <a:r>
              <a:rPr lang="en-US" sz="2000" dirty="0"/>
              <a:t>’ was popped</a:t>
            </a:r>
          </a:p>
          <a:p>
            <a:pPr eaLnBrk="1" hangingPunct="1"/>
            <a:r>
              <a:rPr lang="en-US" sz="2000" i="1" dirty="0"/>
              <a:t>f(p) &lt; f(n)</a:t>
            </a:r>
            <a:r>
              <a:rPr lang="en-US" sz="2000" dirty="0"/>
              <a:t> because of </a:t>
            </a:r>
            <a:r>
              <a:rPr lang="en-US" sz="2000" dirty="0">
                <a:solidFill>
                  <a:srgbClr val="008000"/>
                </a:solidFill>
              </a:rPr>
              <a:t>consistency</a:t>
            </a:r>
            <a:endParaRPr lang="en-US" sz="2000" i="1" dirty="0">
              <a:solidFill>
                <a:srgbClr val="008000"/>
              </a:solidFill>
            </a:endParaRPr>
          </a:p>
          <a:p>
            <a:pPr eaLnBrk="1" hangingPunct="1"/>
            <a:r>
              <a:rPr lang="en-US" sz="2000" i="1" dirty="0"/>
              <a:t>f(n) &lt; f(n’) </a:t>
            </a:r>
            <a:r>
              <a:rPr lang="en-US" sz="2000" dirty="0"/>
              <a:t>because </a:t>
            </a:r>
            <a:r>
              <a:rPr lang="en-US" sz="2000" i="1" dirty="0"/>
              <a:t>n’</a:t>
            </a:r>
            <a:r>
              <a:rPr lang="en-US" sz="2000" dirty="0"/>
              <a:t> is suboptimal</a:t>
            </a:r>
            <a:endParaRPr lang="en-US" sz="2000" i="1" dirty="0"/>
          </a:p>
          <a:p>
            <a:pPr eaLnBrk="1" hangingPunct="1"/>
            <a:r>
              <a:rPr lang="en-US" sz="2000" i="1" dirty="0"/>
              <a:t>p</a:t>
            </a:r>
            <a:r>
              <a:rPr lang="en-US" sz="2000" dirty="0"/>
              <a:t> would have been expanded before </a:t>
            </a:r>
            <a:r>
              <a:rPr lang="en-US" sz="2000" i="1" dirty="0"/>
              <a:t>n</a:t>
            </a:r>
            <a:r>
              <a:rPr lang="en-US" sz="2000" dirty="0"/>
              <a:t>’</a:t>
            </a:r>
          </a:p>
          <a:p>
            <a:pPr eaLnBrk="1" hangingPunct="1"/>
            <a:r>
              <a:rPr lang="en-US" sz="2000" dirty="0"/>
              <a:t>Contradiction!</a:t>
            </a:r>
          </a:p>
          <a:p>
            <a:pPr eaLnBrk="1" hangingPunct="1"/>
            <a:endParaRPr lang="en-US" sz="2000" dirty="0"/>
          </a:p>
        </p:txBody>
      </p:sp>
      <p:sp>
        <p:nvSpPr>
          <p:cNvPr id="35845" name="Freeform 12"/>
          <p:cNvSpPr>
            <a:spLocks/>
          </p:cNvSpPr>
          <p:nvPr/>
        </p:nvSpPr>
        <p:spPr bwMode="auto">
          <a:xfrm>
            <a:off x="6794500" y="1670051"/>
            <a:ext cx="2927351" cy="2554288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35846" name="Oval 16"/>
          <p:cNvSpPr>
            <a:spLocks noChangeArrowheads="1"/>
          </p:cNvSpPr>
          <p:nvPr/>
        </p:nvSpPr>
        <p:spPr bwMode="auto">
          <a:xfrm>
            <a:off x="9399589" y="3713164"/>
            <a:ext cx="179387" cy="179387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35847" name="Oval 17"/>
          <p:cNvSpPr>
            <a:spLocks noChangeArrowheads="1"/>
          </p:cNvSpPr>
          <p:nvPr/>
        </p:nvSpPr>
        <p:spPr bwMode="auto">
          <a:xfrm>
            <a:off x="7113589" y="3408364"/>
            <a:ext cx="179387" cy="179387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35848" name="Oval 21"/>
          <p:cNvSpPr>
            <a:spLocks noChangeArrowheads="1"/>
          </p:cNvSpPr>
          <p:nvPr/>
        </p:nvSpPr>
        <p:spPr bwMode="auto">
          <a:xfrm>
            <a:off x="8148638" y="1600201"/>
            <a:ext cx="179387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9470" name="Oval 27"/>
          <p:cNvSpPr>
            <a:spLocks noChangeArrowheads="1"/>
          </p:cNvSpPr>
          <p:nvPr/>
        </p:nvSpPr>
        <p:spPr bwMode="auto">
          <a:xfrm>
            <a:off x="7669213" y="2438401"/>
            <a:ext cx="179387" cy="179388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pic>
        <p:nvPicPr>
          <p:cNvPr id="19471" name="Picture 29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391400" y="2362200"/>
            <a:ext cx="192088" cy="1603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851" name="Picture 39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9744077" y="3636963"/>
            <a:ext cx="257175" cy="241300"/>
          </a:xfrm>
          <a:prstGeom prst="rect">
            <a:avLst/>
          </a:prstGeom>
          <a:noFill/>
          <a:ln w="9525" algn="in">
            <a:noFill/>
            <a:miter lim="800000"/>
            <a:headEnd/>
            <a:tailEnd/>
          </a:ln>
        </p:spPr>
      </p:pic>
      <p:pic>
        <p:nvPicPr>
          <p:cNvPr id="35852" name="Picture 38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6629401" y="3363913"/>
            <a:ext cx="385763" cy="273051"/>
          </a:xfrm>
          <a:prstGeom prst="rect">
            <a:avLst/>
          </a:prstGeom>
          <a:noFill/>
          <a:ln w="9525" algn="in">
            <a:noFill/>
            <a:miter lim="800000"/>
            <a:headEnd/>
            <a:tailEnd/>
          </a:ln>
        </p:spPr>
      </p:pic>
      <p:grpSp>
        <p:nvGrpSpPr>
          <p:cNvPr id="2" name="Group 28"/>
          <p:cNvGrpSpPr>
            <a:grpSpLocks/>
          </p:cNvGrpSpPr>
          <p:nvPr/>
        </p:nvGrpSpPr>
        <p:grpSpPr bwMode="auto">
          <a:xfrm>
            <a:off x="8256588" y="2493963"/>
            <a:ext cx="441325" cy="533400"/>
            <a:chOff x="7189787" y="2493962"/>
            <a:chExt cx="440532" cy="533400"/>
          </a:xfrm>
        </p:grpSpPr>
        <p:sp>
          <p:nvSpPr>
            <p:cNvPr id="35857" name="Oval 27"/>
            <p:cNvSpPr>
              <a:spLocks noChangeArrowheads="1"/>
            </p:cNvSpPr>
            <p:nvPr/>
          </p:nvSpPr>
          <p:spPr bwMode="auto">
            <a:xfrm>
              <a:off x="7189787" y="2847974"/>
              <a:ext cx="179388" cy="17938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35858" name="Picture 24" descr="txp_fig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0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342187" y="2493962"/>
              <a:ext cx="288132" cy="30445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3" name="Group 29"/>
          <p:cNvGrpSpPr>
            <a:grpSpLocks/>
          </p:cNvGrpSpPr>
          <p:nvPr/>
        </p:nvGrpSpPr>
        <p:grpSpPr bwMode="auto">
          <a:xfrm>
            <a:off x="7620000" y="1905000"/>
            <a:ext cx="476251" cy="300039"/>
            <a:chOff x="6553200" y="1905000"/>
            <a:chExt cx="476250" cy="300037"/>
          </a:xfrm>
        </p:grpSpPr>
        <p:sp>
          <p:nvSpPr>
            <p:cNvPr id="35855" name="Oval 13"/>
            <p:cNvSpPr>
              <a:spLocks noChangeArrowheads="1"/>
            </p:cNvSpPr>
            <p:nvPr/>
          </p:nvSpPr>
          <p:spPr bwMode="auto">
            <a:xfrm>
              <a:off x="6850062" y="2025650"/>
              <a:ext cx="179388" cy="17938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35856" name="Picture 26" descr="txp_fig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1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6553200" y="1905000"/>
              <a:ext cx="192087" cy="22378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7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Recap: Search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7696200" cy="48768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dirty="0"/>
              <a:t>Search problem: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States (configurations of the world)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Actions and costs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Successor function (world dynamics)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Start state and goal test</a:t>
            </a:r>
          </a:p>
          <a:p>
            <a:pPr>
              <a:lnSpc>
                <a:spcPct val="90000"/>
              </a:lnSpc>
            </a:pPr>
            <a:endParaRPr lang="en-US" sz="15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Search tree: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Nodes: represent plans for reaching states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Plans have costs (sum of action costs)</a:t>
            </a:r>
          </a:p>
          <a:p>
            <a:pPr>
              <a:lnSpc>
                <a:spcPct val="90000"/>
              </a:lnSpc>
            </a:pPr>
            <a:endParaRPr lang="en-US" sz="15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Search algorithm: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Systematically builds a search tree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Chooses an ordering of the fringe (unexplored nodes)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Optimal: finds least-cost plans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90277" y="514350"/>
            <a:ext cx="6164445" cy="46291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Example: Pancake Problem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3505201" y="3808413"/>
            <a:ext cx="1066800" cy="1588"/>
          </a:xfrm>
          <a:prstGeom prst="line">
            <a:avLst/>
          </a:prstGeom>
          <a:ln w="762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3352801" y="3656013"/>
            <a:ext cx="1371600" cy="1588"/>
          </a:xfrm>
          <a:prstGeom prst="line">
            <a:avLst/>
          </a:prstGeom>
          <a:ln w="762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2971801" y="3960813"/>
            <a:ext cx="2209800" cy="1588"/>
          </a:xfrm>
          <a:prstGeom prst="line">
            <a:avLst/>
          </a:prstGeom>
          <a:ln w="762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3200401" y="3505201"/>
            <a:ext cx="1752600" cy="1588"/>
          </a:xfrm>
          <a:prstGeom prst="line">
            <a:avLst/>
          </a:prstGeom>
          <a:ln w="762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Diagonal Stripe 22"/>
          <p:cNvSpPr/>
          <p:nvPr/>
        </p:nvSpPr>
        <p:spPr>
          <a:xfrm flipV="1">
            <a:off x="2438401" y="3505200"/>
            <a:ext cx="990600" cy="228600"/>
          </a:xfrm>
          <a:prstGeom prst="diagStrip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25" name="Straight Connector 24"/>
          <p:cNvCxnSpPr>
            <a:stCxn id="23" idx="1"/>
          </p:cNvCxnSpPr>
          <p:nvPr/>
        </p:nvCxnSpPr>
        <p:spPr>
          <a:xfrm rot="10800000">
            <a:off x="1752601" y="2590801"/>
            <a:ext cx="685800" cy="971551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7772401" y="2513012"/>
            <a:ext cx="1066800" cy="1588"/>
          </a:xfrm>
          <a:prstGeom prst="line">
            <a:avLst/>
          </a:prstGeom>
          <a:ln w="762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7620001" y="2209800"/>
            <a:ext cx="1371600" cy="1588"/>
          </a:xfrm>
          <a:prstGeom prst="line">
            <a:avLst/>
          </a:prstGeom>
          <a:ln w="762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7239001" y="2665412"/>
            <a:ext cx="2209800" cy="1588"/>
          </a:xfrm>
          <a:prstGeom prst="line">
            <a:avLst/>
          </a:prstGeom>
          <a:ln w="762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7467601" y="2360612"/>
            <a:ext cx="1752600" cy="1588"/>
          </a:xfrm>
          <a:prstGeom prst="line">
            <a:avLst/>
          </a:prstGeom>
          <a:ln w="762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7772401" y="3429000"/>
            <a:ext cx="1066800" cy="1588"/>
          </a:xfrm>
          <a:prstGeom prst="line">
            <a:avLst/>
          </a:prstGeom>
          <a:ln w="762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7620001" y="3579812"/>
            <a:ext cx="1371600" cy="1588"/>
          </a:xfrm>
          <a:prstGeom prst="line">
            <a:avLst/>
          </a:prstGeom>
          <a:ln w="762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7239001" y="3884612"/>
            <a:ext cx="2209800" cy="1588"/>
          </a:xfrm>
          <a:prstGeom prst="line">
            <a:avLst/>
          </a:prstGeom>
          <a:ln w="762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7467601" y="3732212"/>
            <a:ext cx="1752600" cy="1588"/>
          </a:xfrm>
          <a:prstGeom prst="line">
            <a:avLst/>
          </a:prstGeom>
          <a:ln w="762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7772401" y="4876799"/>
            <a:ext cx="1066800" cy="1588"/>
          </a:xfrm>
          <a:prstGeom prst="line">
            <a:avLst/>
          </a:prstGeom>
          <a:ln w="762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7620001" y="5027611"/>
            <a:ext cx="1371600" cy="1588"/>
          </a:xfrm>
          <a:prstGeom prst="line">
            <a:avLst/>
          </a:prstGeom>
          <a:ln w="762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7239001" y="4724399"/>
            <a:ext cx="2209800" cy="1588"/>
          </a:xfrm>
          <a:prstGeom prst="line">
            <a:avLst/>
          </a:prstGeom>
          <a:ln w="762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7467601" y="5180011"/>
            <a:ext cx="1752600" cy="1588"/>
          </a:xfrm>
          <a:prstGeom prst="line">
            <a:avLst/>
          </a:prstGeom>
          <a:ln w="762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Left Arrow 48"/>
          <p:cNvSpPr/>
          <p:nvPr/>
        </p:nvSpPr>
        <p:spPr>
          <a:xfrm rot="19800000" flipH="1">
            <a:off x="5867401" y="2616322"/>
            <a:ext cx="914400" cy="381000"/>
          </a:xfrm>
          <a:prstGeom prst="leftArrow">
            <a:avLst/>
          </a:prstGeom>
          <a:solidFill>
            <a:srgbClr val="99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0" name="Left Arrow 49"/>
          <p:cNvSpPr/>
          <p:nvPr/>
        </p:nvSpPr>
        <p:spPr>
          <a:xfrm flipH="1">
            <a:off x="5867401" y="3505200"/>
            <a:ext cx="914400" cy="381000"/>
          </a:xfrm>
          <a:prstGeom prst="leftArrow">
            <a:avLst/>
          </a:prstGeom>
          <a:solidFill>
            <a:srgbClr val="99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1" name="Left Arrow 50"/>
          <p:cNvSpPr/>
          <p:nvPr/>
        </p:nvSpPr>
        <p:spPr>
          <a:xfrm rot="1800000" flipH="1">
            <a:off x="5825197" y="4368922"/>
            <a:ext cx="914400" cy="381000"/>
          </a:xfrm>
          <a:prstGeom prst="leftArrow">
            <a:avLst/>
          </a:prstGeom>
          <a:solidFill>
            <a:srgbClr val="99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192" name="TextBox 59"/>
          <p:cNvSpPr txBox="1">
            <a:spLocks noChangeArrowheads="1"/>
          </p:cNvSpPr>
          <p:nvPr/>
        </p:nvSpPr>
        <p:spPr bwMode="auto">
          <a:xfrm>
            <a:off x="0" y="6019800"/>
            <a:ext cx="12192000" cy="523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 algn="ctr"/>
            <a:r>
              <a:rPr lang="en-US" sz="2800" dirty="0">
                <a:latin typeface="Calibri" pitchFamily="34" charset="0"/>
              </a:rPr>
              <a:t>Cost: Number of pancakes flipped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50" grpId="0" animBg="1"/>
      <p:bldP spid="51" grpId="0" animBg="1"/>
      <p:bldP spid="7192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FAULTFONTSIZE" val="10"/>
  <p:tag name="DEFAULTWIDTH" val="385"/>
  <p:tag name="DEFAULTHEIGHT" val="283"/>
  <p:tag name="FIRSTDAN@SGFAKZNFUVWXY5M7" val="3532"/>
  <p:tag name="DEFAULTDISPLAYSOURCE" val="\documentclass{article}\pagestyle{empty}&#10;\begin{document}&#10;&#10;\end{document}&#10;"/>
  <p:tag name="EMBEDFONTS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g(A) = f(A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22"/>
  <p:tag name="PICTUREFILESIZE" val="6275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A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6"/>
  <p:tag name="PICTUREFILESIZE" val="87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f(A) &lt; f(B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21"/>
  <p:tag name="PICTUREFILESIZE" val="6779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g(A) &lt; g(B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20"/>
  <p:tag name="PICTUREFILESIZE" val="6456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n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2"/>
  <p:tag name="PICTUREFILESIZE" val="824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B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6"/>
  <p:tag name="PICTUREFILESIZE" val="1013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A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6"/>
  <p:tag name="PICTUREFILESIZE" val="87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begin{document}&#10;\[&#10;\textcolor{BrickRed}{f(n) \le f(A) &lt; f(B)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195"/>
  <p:tag name="PICTUREFILESIZE" val="14669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n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2"/>
  <p:tag name="PICTUREFILESIZE" val="824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B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6"/>
  <p:tag name="PICTUREFILESIZE" val="101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begin{document}&#10;\[&#10;\textcolor{BrickRed}{0 \le h(n) \le h^*(n)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163"/>
  <p:tag name="PICTUREFILESIZE" val="13184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A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6"/>
  <p:tag name="PICTUREFILESIZE" val="87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begin{document}&#10;\[&#10;\textcolor{red}{h(n) = max(h_a(n), h_b(n))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16m"/>
  <p:tag name="ORIGWIDTH" val="249"/>
  <p:tag name="PICTUREFILESIZE" val="2011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begin{document}&#10;\[&#10;\textcolor{red}{\forall n : h_a(n) \ge h_c(n)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16m"/>
  <p:tag name="ORIGWIDTH" val="176"/>
  <p:tag name="PICTUREFILESIZE" val="1407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begin{document}&#10;\[&#10;\textcolor{blue}{exact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16m"/>
  <p:tag name="ORIGWIDTH" val="49"/>
  <p:tag name="PICTUREFILESIZE" val="498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begin{document}&#10;\[&#10;\textcolor{blue}{zero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16m"/>
  <p:tag name="ORIGWIDTH" val="41"/>
  <p:tag name="PICTUREFILESIZE" val="3895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begin{document}&#10;\[&#10;\textcolor{blue}{h_a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16m"/>
  <p:tag name="ORIGWIDTH" val="20"/>
  <p:tag name="PICTUREFILESIZE" val="289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begin{document}&#10;\[&#10;\textcolor{blue}{h_b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16m"/>
  <p:tag name="ORIGWIDTH" val="19"/>
  <p:tag name="PICTUREFILESIZE" val="2976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begin{document}&#10;\[&#10;\textcolor{blue}{h_c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16m"/>
  <p:tag name="ORIGWIDTH" val="20"/>
  <p:tag name="PICTUREFILESIZE" val="2725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begin{document}&#10;\[&#10;\textcolor{blue}{max(h_a, h_b)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16m"/>
  <p:tag name="ORIGWIDTH" val="111"/>
  <p:tag name="PICTUREFILESIZE" val="11046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n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2"/>
  <p:tag name="PICTUREFILESIZE" val="82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begin{document}&#10;\[&#10;\textcolor{BrickRed}{h^*(n)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16m"/>
  <p:tag name="ORIGWIDTH" val="51"/>
  <p:tag name="PICTUREFILESIZE" val="5988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G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MAGNIFICATION" val="1262"/>
  <p:tag name="ORIGWIDTH" val="16"/>
  <p:tag name="PICTUREFILESIZE" val="1145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G^*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MAGNIFICATION" val="1266"/>
  <p:tag name="ORIGWIDTH" val="24"/>
  <p:tag name="PICTUREFILESIZE" val="1628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&#10;\]&#10;\end{document}&#10;"/>
  <p:tag name="FILENAME" val="txp_fig"/>
  <p:tag name="FORMAT" val="pngmono"/>
  <p:tag name="RES" val="1200"/>
  <p:tag name="BLEND" val="0"/>
  <p:tag name="TRANSPARENT" val="1"/>
  <p:tag name="TBUG" val="0"/>
  <p:tag name="ALLOWFS" val="0"/>
  <p:tag name="ORIGWIDTH" val="12"/>
  <p:tag name="PICTUREFILESIZE" val="903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n'&#10;\]&#10;\end{document}&#10;"/>
  <p:tag name="FILENAME" val="txp_fig"/>
  <p:tag name="FORMAT" val="pngmono"/>
  <p:tag name="RES" val="1200"/>
  <p:tag name="BLEND" val="0"/>
  <p:tag name="TRANSPARENT" val="1"/>
  <p:tag name="TBUG" val="0"/>
  <p:tag name="ALLOWFS" val="0"/>
  <p:tag name="ORIGWIDTH" val="18"/>
  <p:tag name="PICTUREFILESIZE" val="118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B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6"/>
  <p:tag name="PICTUREFILESIZE" val="101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A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6"/>
  <p:tag name="PICTUREFILESIZE" val="87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f(n) = g(n) + h(n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89"/>
  <p:tag name="PICTUREFILESIZE" val="9428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f(n) \le g(A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17"/>
  <p:tag name="PICTUREFILESIZE" val="674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n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2"/>
  <p:tag name="PICTUREFILESIZE" val="82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B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6"/>
  <p:tag name="PICTUREFILESIZE" val="1013"/>
</p:tagLst>
</file>

<file path=ppt/theme/theme1.xml><?xml version="1.0" encoding="utf-8"?>
<a:theme xmlns:a="http://schemas.openxmlformats.org/drawingml/2006/main" name="dan-berkeley-nlp-v1">
  <a:themeElements>
    <a:clrScheme name="dan-berkeley-nlp-v1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an-berkeley-nlp-v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 bwMode="auto">
        <a:noFill/>
        <a:ln w="9525">
          <a:noFill/>
          <a:miter lim="800000"/>
          <a:headEnd/>
          <a:tailEnd/>
        </a:ln>
      </a:spPr>
      <a:bodyPr lIns="91438" tIns="45719" rIns="91438" bIns="45719">
        <a:spAutoFit/>
      </a:bodyPr>
      <a:lstStyle>
        <a:defPPr>
          <a:defRPr>
            <a:solidFill>
              <a:schemeClr val="bg2"/>
            </a:solidFill>
            <a:latin typeface="Calibri"/>
            <a:cs typeface="Calibri"/>
          </a:defRPr>
        </a:defPPr>
      </a:lstStyle>
    </a:txDef>
  </a:objectDefaults>
  <a:extraClrSchemeLst>
    <a:extraClrScheme>
      <a:clrScheme name="dan-berkeley-nlp-v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4ED4A241252C948A6570CBF597C30C6" ma:contentTypeVersion="3" ma:contentTypeDescription="Create a new document." ma:contentTypeScope="" ma:versionID="e80368974e608db4edbfd3df7d8687b0">
  <xsd:schema xmlns:xsd="http://www.w3.org/2001/XMLSchema" xmlns:xs="http://www.w3.org/2001/XMLSchema" xmlns:p="http://schemas.microsoft.com/office/2006/metadata/properties" xmlns:ns2="2ccdc9e6-d4c0-4e94-abfa-623fd4851f43" targetNamespace="http://schemas.microsoft.com/office/2006/metadata/properties" ma:root="true" ma:fieldsID="a616610b27c1edefad48546d420e63df" ns2:_="">
    <xsd:import namespace="2ccdc9e6-d4c0-4e94-abfa-623fd4851f4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ccdc9e6-d4c0-4e94-abfa-623fd4851f4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B1BD1599-FADF-4AE8-867B-087A1A3D57E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ccdc9e6-d4c0-4e94-abfa-623fd4851f4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26ACBBE-7E72-4497-93AA-AD0805FB455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0AAEE42-6334-41E9-92EE-9C6AF95C58D5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FA12 cs188 lecture 1 -- introduction</Template>
  <TotalTime>38954</TotalTime>
  <Words>2913</Words>
  <Application>Microsoft Office PowerPoint</Application>
  <PresentationFormat>Widescreen</PresentationFormat>
  <Paragraphs>644</Paragraphs>
  <Slides>75</Slides>
  <Notes>13</Notes>
  <HiddenSlides>6</HiddenSlides>
  <MMClips>10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75</vt:i4>
      </vt:variant>
    </vt:vector>
  </HeadingPairs>
  <TitlesOfParts>
    <vt:vector size="76" baseType="lpstr">
      <vt:lpstr>dan-berkeley-nlp-v1</vt:lpstr>
      <vt:lpstr>Announcements</vt:lpstr>
      <vt:lpstr>AI in the news …</vt:lpstr>
      <vt:lpstr>AI in the news …</vt:lpstr>
      <vt:lpstr>PowerPoint Presentation</vt:lpstr>
      <vt:lpstr>CS 188: Artificial Intelligence </vt:lpstr>
      <vt:lpstr>Today</vt:lpstr>
      <vt:lpstr>Recap: Search</vt:lpstr>
      <vt:lpstr>Recap: Search</vt:lpstr>
      <vt:lpstr>Example: Pancake Problem</vt:lpstr>
      <vt:lpstr>Example: Pancake Problem</vt:lpstr>
      <vt:lpstr>Example: Pancake Problem</vt:lpstr>
      <vt:lpstr>General Tree Search</vt:lpstr>
      <vt:lpstr>The One Queue</vt:lpstr>
      <vt:lpstr>Uninformed Search</vt:lpstr>
      <vt:lpstr>Uniform Cost Search</vt:lpstr>
      <vt:lpstr>Video of Demo Contours UCS Empty</vt:lpstr>
      <vt:lpstr>Video of Demo Contours UCS Pacman Small Maze</vt:lpstr>
      <vt:lpstr>Informed Search</vt:lpstr>
      <vt:lpstr>Search Heuristics</vt:lpstr>
      <vt:lpstr>Example: Heuristic Function</vt:lpstr>
      <vt:lpstr>Example: Heuristic Function</vt:lpstr>
      <vt:lpstr>Greedy Search</vt:lpstr>
      <vt:lpstr>Example: Heuristic Function</vt:lpstr>
      <vt:lpstr>Greedy Search</vt:lpstr>
      <vt:lpstr>Greedy Search</vt:lpstr>
      <vt:lpstr>Video of Demo Contours Greedy (Empty)</vt:lpstr>
      <vt:lpstr>Video of Demo Contours Greedy (Pacman Small Maze)</vt:lpstr>
      <vt:lpstr>A* Search</vt:lpstr>
      <vt:lpstr>A* Search</vt:lpstr>
      <vt:lpstr>Combining UCS and Greedy</vt:lpstr>
      <vt:lpstr>When should A* terminate?</vt:lpstr>
      <vt:lpstr>Is A* Optimal?</vt:lpstr>
      <vt:lpstr>Admissible Heuristics</vt:lpstr>
      <vt:lpstr>Idea: Admissibility</vt:lpstr>
      <vt:lpstr>Admissible Heuristics</vt:lpstr>
      <vt:lpstr>Optimality of A* Tree Search</vt:lpstr>
      <vt:lpstr>Optimality of A* Tree Search</vt:lpstr>
      <vt:lpstr>Optimality of A* Tree Search: Blocking</vt:lpstr>
      <vt:lpstr>Optimality of A* Tree Search: Blocking</vt:lpstr>
      <vt:lpstr>Optimality of A* Tree Search: Blocking</vt:lpstr>
      <vt:lpstr>Properties of A*</vt:lpstr>
      <vt:lpstr>Properties of A*</vt:lpstr>
      <vt:lpstr>UCS vs A* Contours</vt:lpstr>
      <vt:lpstr>Video of Demo Contours (Empty) -- UCS</vt:lpstr>
      <vt:lpstr>Video of Demo Contours (Empty) -- Greedy</vt:lpstr>
      <vt:lpstr>Video of Demo Contours (Empty) – A*</vt:lpstr>
      <vt:lpstr>Video of Demo Contours (Pacman Small Maze) – A*</vt:lpstr>
      <vt:lpstr>Comparison</vt:lpstr>
      <vt:lpstr>A* Applications</vt:lpstr>
      <vt:lpstr>A* Applications</vt:lpstr>
      <vt:lpstr>Video of Demo Pacman (Tiny Maze) – UCS / A*</vt:lpstr>
      <vt:lpstr>Video of Demo Empty Water Shallow/Deep – Guess Algorithm</vt:lpstr>
      <vt:lpstr>Creating Heuristics</vt:lpstr>
      <vt:lpstr>Creating Admissible Heuristics</vt:lpstr>
      <vt:lpstr>Example: 8 Puzzle</vt:lpstr>
      <vt:lpstr>8 Puzzle I</vt:lpstr>
      <vt:lpstr>8 Puzzle II</vt:lpstr>
      <vt:lpstr>8 Puzzle III</vt:lpstr>
      <vt:lpstr>Semi-Lattice of Heuristics</vt:lpstr>
      <vt:lpstr>Trivial Heuristics, Dominance</vt:lpstr>
      <vt:lpstr>Graph Search</vt:lpstr>
      <vt:lpstr>Tree Search: Extra Work!</vt:lpstr>
      <vt:lpstr>Graph Search</vt:lpstr>
      <vt:lpstr>Graph Search</vt:lpstr>
      <vt:lpstr>A* Graph Search Gone Wrong?</vt:lpstr>
      <vt:lpstr>Consistency of Heuristics</vt:lpstr>
      <vt:lpstr>Optimality of A* Graph Search</vt:lpstr>
      <vt:lpstr>Optimality of A* Graph Search</vt:lpstr>
      <vt:lpstr>Optimality</vt:lpstr>
      <vt:lpstr>A*: Summary</vt:lpstr>
      <vt:lpstr>A*: Summary</vt:lpstr>
      <vt:lpstr>Tree Search Pseudo-Code</vt:lpstr>
      <vt:lpstr>Graph Search Pseudo-Code</vt:lpstr>
      <vt:lpstr>Optimality of A* Graph Search</vt:lpstr>
      <vt:lpstr>Optimality of A* Graph Search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294-5: Statistical Natural Language Processing</dc:title>
  <dc:creator>Preferred Customer</dc:creator>
  <cp:lastModifiedBy>Pieter Abbeel</cp:lastModifiedBy>
  <cp:revision>2264</cp:revision>
  <cp:lastPrinted>2014-01-28T19:38:34Z</cp:lastPrinted>
  <dcterms:created xsi:type="dcterms:W3CDTF">2004-08-27T04:16:05Z</dcterms:created>
  <dcterms:modified xsi:type="dcterms:W3CDTF">2020-10-27T03:46:10Z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0x010100D4ED4A241252C948A6570CBF597C30C6</vt:lpwstr>
  </property>
</Properties>
</file>